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8" r:id="rId3"/>
    <p:sldId id="334" r:id="rId4"/>
    <p:sldId id="326" r:id="rId5"/>
    <p:sldId id="327" r:id="rId6"/>
    <p:sldId id="314" r:id="rId7"/>
    <p:sldId id="328" r:id="rId8"/>
    <p:sldId id="322" r:id="rId9"/>
    <p:sldId id="299" r:id="rId10"/>
    <p:sldId id="298" r:id="rId11"/>
    <p:sldId id="320" r:id="rId12"/>
    <p:sldId id="321" r:id="rId13"/>
    <p:sldId id="324" r:id="rId14"/>
    <p:sldId id="325" r:id="rId15"/>
    <p:sldId id="309" r:id="rId16"/>
    <p:sldId id="312" r:id="rId17"/>
    <p:sldId id="305" r:id="rId18"/>
    <p:sldId id="315" r:id="rId19"/>
    <p:sldId id="316" r:id="rId20"/>
    <p:sldId id="317" r:id="rId21"/>
    <p:sldId id="333" r:id="rId22"/>
    <p:sldId id="313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4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9B071-36B5-E94D-A5BD-24BCA3D074D2}" type="doc">
      <dgm:prSet loTypeId="urn:microsoft.com/office/officeart/2005/8/layout/arrow2" loCatId="process" qsTypeId="urn:microsoft.com/office/officeart/2005/8/quickstyle/simple4" qsCatId="simple" csTypeId="urn:microsoft.com/office/officeart/2005/8/colors/colorful1#1" csCatId="colorful" phldr="1"/>
      <dgm:spPr/>
    </dgm:pt>
    <dgm:pt modelId="{6F38AF66-89D5-C642-8836-9245FB308399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B800"/>
              </a:solidFill>
            </a:rPr>
            <a:t>July 2014 Workshop</a:t>
          </a:r>
          <a:endParaRPr lang="en-US" sz="1800" b="1" dirty="0">
            <a:solidFill>
              <a:srgbClr val="FFB800"/>
            </a:solidFill>
          </a:endParaRPr>
        </a:p>
      </dgm:t>
    </dgm:pt>
    <dgm:pt modelId="{B5D46BDE-7D82-5B4A-9AA1-705A3814E682}" type="parTrans" cxnId="{C8967A0E-E986-4B45-BBDC-122DA1019A28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7A8C8A8-C0F1-A146-B2CD-11297031FA41}" type="sibTrans" cxnId="{C8967A0E-E986-4B45-BBDC-122DA1019A28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ADF18BB-5EB0-104F-B67B-4A2BDBB8A81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B800"/>
              </a:solidFill>
            </a:rPr>
            <a:t>25% Draft</a:t>
          </a:r>
          <a:endParaRPr lang="en-US" sz="1600" b="1" dirty="0">
            <a:solidFill>
              <a:srgbClr val="FFB800"/>
            </a:solidFill>
          </a:endParaRPr>
        </a:p>
      </dgm:t>
    </dgm:pt>
    <dgm:pt modelId="{2C2AC27D-4E5E-4049-B98E-0717903F41D9}" type="parTrans" cxnId="{1BA0D25C-BA3A-4A49-9120-91CA91A4D6F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323B67-DFBF-D24C-81A7-2AC670E0A60E}" type="sibTrans" cxnId="{1BA0D25C-BA3A-4A49-9120-91CA91A4D6FD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1BADAE-2E1D-0348-95F5-0CFB5C146D7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B800"/>
              </a:solidFill>
            </a:rPr>
            <a:t>October 2014 Workshop</a:t>
          </a:r>
          <a:endParaRPr lang="en-US" sz="1800" b="1" dirty="0">
            <a:solidFill>
              <a:srgbClr val="FFB800"/>
            </a:solidFill>
          </a:endParaRPr>
        </a:p>
      </dgm:t>
    </dgm:pt>
    <dgm:pt modelId="{1151EE33-C7EA-9F49-9340-A8E17BD16314}" type="parTrans" cxnId="{A8F85957-12DE-4349-8885-270F13E8435B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1F61600-DFCD-E84D-91FA-DA05401D3BA2}" type="sibTrans" cxnId="{A8F85957-12DE-4349-8885-270F13E8435B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402B1E-DF12-DE46-9F96-CA3849949A4D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B800"/>
              </a:solidFill>
            </a:rPr>
            <a:t>50% Draft</a:t>
          </a:r>
          <a:endParaRPr lang="en-US" sz="1600" b="1" dirty="0">
            <a:solidFill>
              <a:srgbClr val="FFB800"/>
            </a:solidFill>
          </a:endParaRPr>
        </a:p>
      </dgm:t>
    </dgm:pt>
    <dgm:pt modelId="{1BDD40FF-CAA9-164E-85B3-438BCDA044AA}" type="parTrans" cxnId="{C83F5DFE-9991-A642-BE62-C0A6D7E51FF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7565C60-F076-4C43-A4E6-FBE352905A97}" type="sibTrans" cxnId="{C83F5DFE-9991-A642-BE62-C0A6D7E51FF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6FEE1F2-80E8-3943-9C50-303B358EAEC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B800"/>
              </a:solidFill>
            </a:rPr>
            <a:t>January 2015 Workshop</a:t>
          </a:r>
          <a:endParaRPr lang="en-US" sz="1800" b="1" dirty="0">
            <a:solidFill>
              <a:srgbClr val="FFB800"/>
            </a:solidFill>
          </a:endParaRPr>
        </a:p>
      </dgm:t>
    </dgm:pt>
    <dgm:pt modelId="{3041101D-5EAD-6E41-8F82-A4B0CDCC5E7C}" type="parTrans" cxnId="{2A9E4B19-60A6-1744-9CCF-144F679657C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A28E809-94D2-6B41-A770-352BF5A3B521}" type="sibTrans" cxnId="{2A9E4B19-60A6-1744-9CCF-144F679657C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09D8A5E-1C04-FF4C-99D3-13E14CDBE4A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B800"/>
              </a:solidFill>
            </a:rPr>
            <a:t>75% Draft</a:t>
          </a:r>
          <a:endParaRPr lang="en-US" sz="1600" b="1" dirty="0">
            <a:solidFill>
              <a:srgbClr val="FFB800"/>
            </a:solidFill>
          </a:endParaRPr>
        </a:p>
      </dgm:t>
    </dgm:pt>
    <dgm:pt modelId="{6C2989F6-03A5-AD4D-8214-4B3EBA2EBCA8}" type="parTrans" cxnId="{63F8B954-AD8B-4A40-8857-FA87D5CEB9A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AF690EA-F40F-A646-9375-B74674749001}" type="sibTrans" cxnId="{63F8B954-AD8B-4A40-8857-FA87D5CEB9A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A3C2339-3CCE-D04A-98EB-DCEB06DA47AD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B800"/>
              </a:solidFill>
            </a:rPr>
            <a:t>April 2015 Workshop</a:t>
          </a:r>
          <a:endParaRPr lang="en-US" sz="1800" b="1" dirty="0">
            <a:solidFill>
              <a:srgbClr val="FFB800"/>
            </a:solidFill>
          </a:endParaRPr>
        </a:p>
      </dgm:t>
    </dgm:pt>
    <dgm:pt modelId="{DF8F822A-44ED-7944-98E1-DDC5632D368B}" type="parTrans" cxnId="{35D5BC30-D2E2-1F46-8167-7D9F6462D82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09D2863-0AE9-BE4D-9140-8166D077FE45}" type="sibTrans" cxnId="{35D5BC30-D2E2-1F46-8167-7D9F6462D82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58D13A-E0BF-284B-8B7D-61C33BCAAB91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B800"/>
              </a:solidFill>
            </a:rPr>
            <a:t>Release Draft for Public Comment</a:t>
          </a:r>
          <a:endParaRPr lang="en-US" sz="1600" b="1" dirty="0">
            <a:solidFill>
              <a:srgbClr val="FFB800"/>
            </a:solidFill>
          </a:endParaRPr>
        </a:p>
      </dgm:t>
    </dgm:pt>
    <dgm:pt modelId="{029B8766-1513-484D-BA18-94E7498BB264}" type="parTrans" cxnId="{9FD1950E-02CB-B34E-A2B9-0FCC94976487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365F013-FC7D-DA40-9AB4-B817B0B17D1E}" type="sibTrans" cxnId="{9FD1950E-02CB-B34E-A2B9-0FCC94976487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8EB62C-FB1B-A74B-ADDA-2420D892405F}" type="pres">
      <dgm:prSet presAssocID="{DF99B071-36B5-E94D-A5BD-24BCA3D074D2}" presName="arrowDiagram" presStyleCnt="0">
        <dgm:presLayoutVars>
          <dgm:chMax val="5"/>
          <dgm:dir/>
          <dgm:resizeHandles val="exact"/>
        </dgm:presLayoutVars>
      </dgm:prSet>
      <dgm:spPr/>
    </dgm:pt>
    <dgm:pt modelId="{12AB8CA8-8785-A647-A58E-F22ED52AB49B}" type="pres">
      <dgm:prSet presAssocID="{DF99B071-36B5-E94D-A5BD-24BCA3D074D2}" presName="arrow" presStyleLbl="bgShp" presStyleIdx="0" presStyleCnt="1"/>
      <dgm:spPr/>
    </dgm:pt>
    <dgm:pt modelId="{D80FCAC8-77C3-5B4F-BA22-F5DCED8AA457}" type="pres">
      <dgm:prSet presAssocID="{DF99B071-36B5-E94D-A5BD-24BCA3D074D2}" presName="arrowDiagram4" presStyleCnt="0"/>
      <dgm:spPr/>
    </dgm:pt>
    <dgm:pt modelId="{ADFE477D-F8C9-7C4E-9B7C-4C8816AF9BDA}" type="pres">
      <dgm:prSet presAssocID="{6F38AF66-89D5-C642-8836-9245FB308399}" presName="bullet4a" presStyleLbl="node1" presStyleIdx="0" presStyleCnt="4"/>
      <dgm:spPr/>
    </dgm:pt>
    <dgm:pt modelId="{440ECFF8-FB55-194C-B3AF-D93E88023144}" type="pres">
      <dgm:prSet presAssocID="{6F38AF66-89D5-C642-8836-9245FB308399}" presName="textBox4a" presStyleLbl="revTx" presStyleIdx="0" presStyleCnt="4" custScaleY="57983" custLinFactNeighborX="-4136" custLinFactNeighborY="-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FDD48-3232-5D42-AF76-56C725869598}" type="pres">
      <dgm:prSet presAssocID="{D11BADAE-2E1D-0348-95F5-0CFB5C146D7D}" presName="bullet4b" presStyleLbl="node1" presStyleIdx="1" presStyleCnt="4"/>
      <dgm:spPr/>
    </dgm:pt>
    <dgm:pt modelId="{A1BBC0CD-A988-AB4E-ABFD-5AF94EFEA17E}" type="pres">
      <dgm:prSet presAssocID="{D11BADAE-2E1D-0348-95F5-0CFB5C146D7D}" presName="textBox4b" presStyleLbl="revTx" presStyleIdx="1" presStyleCnt="4" custScaleX="124882" custScaleY="36903" custLinFactNeighborX="6135" custLinFactNeighborY="-15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B0286-0D12-AC44-9906-0A6C19EFD924}" type="pres">
      <dgm:prSet presAssocID="{86FEE1F2-80E8-3943-9C50-303B358EAECD}" presName="bullet4c" presStyleLbl="node1" presStyleIdx="2" presStyleCnt="4"/>
      <dgm:spPr/>
    </dgm:pt>
    <dgm:pt modelId="{E85E4E3C-BBF5-3B44-9B1C-00E0F111A940}" type="pres">
      <dgm:prSet presAssocID="{86FEE1F2-80E8-3943-9C50-303B358EAECD}" presName="textBox4c" presStyleLbl="revTx" presStyleIdx="2" presStyleCnt="4" custScaleX="121834" custScaleY="46486" custLinFactNeighborX="2787" custLinFactNeighborY="-1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9FB65-78FC-C34B-A83E-7953751045C1}" type="pres">
      <dgm:prSet presAssocID="{2A3C2339-3CCE-D04A-98EB-DCEB06DA47AD}" presName="bullet4d" presStyleLbl="node1" presStyleIdx="3" presStyleCnt="4"/>
      <dgm:spPr/>
    </dgm:pt>
    <dgm:pt modelId="{224D68E6-E073-F14A-B88B-1EF60DEDE134}" type="pres">
      <dgm:prSet presAssocID="{2A3C2339-3CCE-D04A-98EB-DCEB06DA47AD}" presName="textBox4d" presStyleLbl="revTx" presStyleIdx="3" presStyleCnt="4" custScaleX="125199" custScaleY="11781" custLinFactNeighborX="10421" custLinFactNeighborY="-14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8B954-AD8B-4A40-8857-FA87D5CEB9A1}" srcId="{86FEE1F2-80E8-3943-9C50-303B358EAECD}" destId="{109D8A5E-1C04-FF4C-99D3-13E14CDBE4A3}" srcOrd="0" destOrd="0" parTransId="{6C2989F6-03A5-AD4D-8214-4B3EBA2EBCA8}" sibTransId="{9AF690EA-F40F-A646-9375-B74674749001}"/>
    <dgm:cxn modelId="{596909BD-264A-4757-83F8-2D3EEE9C9877}" type="presOf" srcId="{3658D13A-E0BF-284B-8B7D-61C33BCAAB91}" destId="{224D68E6-E073-F14A-B88B-1EF60DEDE134}" srcOrd="0" destOrd="1" presId="urn:microsoft.com/office/officeart/2005/8/layout/arrow2"/>
    <dgm:cxn modelId="{1BA0D25C-BA3A-4A49-9120-91CA91A4D6FD}" srcId="{6F38AF66-89D5-C642-8836-9245FB308399}" destId="{8ADF18BB-5EB0-104F-B67B-4A2BDBB8A815}" srcOrd="0" destOrd="0" parTransId="{2C2AC27D-4E5E-4049-B98E-0717903F41D9}" sibTransId="{BB323B67-DFBF-D24C-81A7-2AC670E0A60E}"/>
    <dgm:cxn modelId="{C83F5DFE-9991-A642-BE62-C0A6D7E51FF9}" srcId="{D11BADAE-2E1D-0348-95F5-0CFB5C146D7D}" destId="{D6402B1E-DF12-DE46-9F96-CA3849949A4D}" srcOrd="0" destOrd="0" parTransId="{1BDD40FF-CAA9-164E-85B3-438BCDA044AA}" sibTransId="{67565C60-F076-4C43-A4E6-FBE352905A97}"/>
    <dgm:cxn modelId="{9FD1950E-02CB-B34E-A2B9-0FCC94976487}" srcId="{2A3C2339-3CCE-D04A-98EB-DCEB06DA47AD}" destId="{3658D13A-E0BF-284B-8B7D-61C33BCAAB91}" srcOrd="0" destOrd="0" parTransId="{029B8766-1513-484D-BA18-94E7498BB264}" sibTransId="{1365F013-FC7D-DA40-9AB4-B817B0B17D1E}"/>
    <dgm:cxn modelId="{8CCF2B59-83A0-42E8-B0A5-D53AD9FBCD49}" type="presOf" srcId="{D11BADAE-2E1D-0348-95F5-0CFB5C146D7D}" destId="{A1BBC0CD-A988-AB4E-ABFD-5AF94EFEA17E}" srcOrd="0" destOrd="0" presId="urn:microsoft.com/office/officeart/2005/8/layout/arrow2"/>
    <dgm:cxn modelId="{9550FA8A-ABF4-4D45-884B-DB7AF9324AC4}" type="presOf" srcId="{D6402B1E-DF12-DE46-9F96-CA3849949A4D}" destId="{A1BBC0CD-A988-AB4E-ABFD-5AF94EFEA17E}" srcOrd="0" destOrd="1" presId="urn:microsoft.com/office/officeart/2005/8/layout/arrow2"/>
    <dgm:cxn modelId="{35D5BC30-D2E2-1F46-8167-7D9F6462D821}" srcId="{DF99B071-36B5-E94D-A5BD-24BCA3D074D2}" destId="{2A3C2339-3CCE-D04A-98EB-DCEB06DA47AD}" srcOrd="3" destOrd="0" parTransId="{DF8F822A-44ED-7944-98E1-DDC5632D368B}" sibTransId="{309D2863-0AE9-BE4D-9140-8166D077FE45}"/>
    <dgm:cxn modelId="{C8967A0E-E986-4B45-BBDC-122DA1019A28}" srcId="{DF99B071-36B5-E94D-A5BD-24BCA3D074D2}" destId="{6F38AF66-89D5-C642-8836-9245FB308399}" srcOrd="0" destOrd="0" parTransId="{B5D46BDE-7D82-5B4A-9AA1-705A3814E682}" sibTransId="{57A8C8A8-C0F1-A146-B2CD-11297031FA41}"/>
    <dgm:cxn modelId="{D3C6097F-66D2-46A6-BE91-37B5A8D22376}" type="presOf" srcId="{2A3C2339-3CCE-D04A-98EB-DCEB06DA47AD}" destId="{224D68E6-E073-F14A-B88B-1EF60DEDE134}" srcOrd="0" destOrd="0" presId="urn:microsoft.com/office/officeart/2005/8/layout/arrow2"/>
    <dgm:cxn modelId="{A8F85957-12DE-4349-8885-270F13E8435B}" srcId="{DF99B071-36B5-E94D-A5BD-24BCA3D074D2}" destId="{D11BADAE-2E1D-0348-95F5-0CFB5C146D7D}" srcOrd="1" destOrd="0" parTransId="{1151EE33-C7EA-9F49-9340-A8E17BD16314}" sibTransId="{11F61600-DFCD-E84D-91FA-DA05401D3BA2}"/>
    <dgm:cxn modelId="{BB8CD236-421D-4665-A2E6-799124B68616}" type="presOf" srcId="{8ADF18BB-5EB0-104F-B67B-4A2BDBB8A815}" destId="{440ECFF8-FB55-194C-B3AF-D93E88023144}" srcOrd="0" destOrd="1" presId="urn:microsoft.com/office/officeart/2005/8/layout/arrow2"/>
    <dgm:cxn modelId="{C297929A-C5FA-4236-BDD8-1E01988FD1C4}" type="presOf" srcId="{DF99B071-36B5-E94D-A5BD-24BCA3D074D2}" destId="{7D8EB62C-FB1B-A74B-ADDA-2420D892405F}" srcOrd="0" destOrd="0" presId="urn:microsoft.com/office/officeart/2005/8/layout/arrow2"/>
    <dgm:cxn modelId="{48C4B6E7-3EDE-4D3E-B054-FC26C032558F}" type="presOf" srcId="{86FEE1F2-80E8-3943-9C50-303B358EAECD}" destId="{E85E4E3C-BBF5-3B44-9B1C-00E0F111A940}" srcOrd="0" destOrd="0" presId="urn:microsoft.com/office/officeart/2005/8/layout/arrow2"/>
    <dgm:cxn modelId="{6EF47B10-539A-42D2-B5F1-F3465CD56EF8}" type="presOf" srcId="{109D8A5E-1C04-FF4C-99D3-13E14CDBE4A3}" destId="{E85E4E3C-BBF5-3B44-9B1C-00E0F111A940}" srcOrd="0" destOrd="1" presId="urn:microsoft.com/office/officeart/2005/8/layout/arrow2"/>
    <dgm:cxn modelId="{F49B725E-6BEF-4521-AC2E-DDC4F298856A}" type="presOf" srcId="{6F38AF66-89D5-C642-8836-9245FB308399}" destId="{440ECFF8-FB55-194C-B3AF-D93E88023144}" srcOrd="0" destOrd="0" presId="urn:microsoft.com/office/officeart/2005/8/layout/arrow2"/>
    <dgm:cxn modelId="{2A9E4B19-60A6-1744-9CCF-144F679657CE}" srcId="{DF99B071-36B5-E94D-A5BD-24BCA3D074D2}" destId="{86FEE1F2-80E8-3943-9C50-303B358EAECD}" srcOrd="2" destOrd="0" parTransId="{3041101D-5EAD-6E41-8F82-A4B0CDCC5E7C}" sibTransId="{2A28E809-94D2-6B41-A770-352BF5A3B521}"/>
    <dgm:cxn modelId="{64DEAB9D-C142-4DCE-B19F-D6063D2CE202}" type="presParOf" srcId="{7D8EB62C-FB1B-A74B-ADDA-2420D892405F}" destId="{12AB8CA8-8785-A647-A58E-F22ED52AB49B}" srcOrd="0" destOrd="0" presId="urn:microsoft.com/office/officeart/2005/8/layout/arrow2"/>
    <dgm:cxn modelId="{BA7E0CFD-816D-4CEC-A55F-54602BF7E1F6}" type="presParOf" srcId="{7D8EB62C-FB1B-A74B-ADDA-2420D892405F}" destId="{D80FCAC8-77C3-5B4F-BA22-F5DCED8AA457}" srcOrd="1" destOrd="0" presId="urn:microsoft.com/office/officeart/2005/8/layout/arrow2"/>
    <dgm:cxn modelId="{C8E0D8A1-BDFD-49BB-AE11-FA5FEC5052BE}" type="presParOf" srcId="{D80FCAC8-77C3-5B4F-BA22-F5DCED8AA457}" destId="{ADFE477D-F8C9-7C4E-9B7C-4C8816AF9BDA}" srcOrd="0" destOrd="0" presId="urn:microsoft.com/office/officeart/2005/8/layout/arrow2"/>
    <dgm:cxn modelId="{57030A4A-A4AA-4BEE-BC2C-DD4062FE534F}" type="presParOf" srcId="{D80FCAC8-77C3-5B4F-BA22-F5DCED8AA457}" destId="{440ECFF8-FB55-194C-B3AF-D93E88023144}" srcOrd="1" destOrd="0" presId="urn:microsoft.com/office/officeart/2005/8/layout/arrow2"/>
    <dgm:cxn modelId="{8272570D-2159-49E8-BD15-914A846CB038}" type="presParOf" srcId="{D80FCAC8-77C3-5B4F-BA22-F5DCED8AA457}" destId="{E25FDD48-3232-5D42-AF76-56C725869598}" srcOrd="2" destOrd="0" presId="urn:microsoft.com/office/officeart/2005/8/layout/arrow2"/>
    <dgm:cxn modelId="{920805C0-D60A-44DB-A1E1-50FA97078761}" type="presParOf" srcId="{D80FCAC8-77C3-5B4F-BA22-F5DCED8AA457}" destId="{A1BBC0CD-A988-AB4E-ABFD-5AF94EFEA17E}" srcOrd="3" destOrd="0" presId="urn:microsoft.com/office/officeart/2005/8/layout/arrow2"/>
    <dgm:cxn modelId="{859FC873-7E52-45F3-8854-A60BB4B47871}" type="presParOf" srcId="{D80FCAC8-77C3-5B4F-BA22-F5DCED8AA457}" destId="{5B6B0286-0D12-AC44-9906-0A6C19EFD924}" srcOrd="4" destOrd="0" presId="urn:microsoft.com/office/officeart/2005/8/layout/arrow2"/>
    <dgm:cxn modelId="{7BC2B091-BC22-44A3-8BE3-00030B5D178A}" type="presParOf" srcId="{D80FCAC8-77C3-5B4F-BA22-F5DCED8AA457}" destId="{E85E4E3C-BBF5-3B44-9B1C-00E0F111A940}" srcOrd="5" destOrd="0" presId="urn:microsoft.com/office/officeart/2005/8/layout/arrow2"/>
    <dgm:cxn modelId="{C90ABC7E-9F25-44E0-B2B3-87D597F50232}" type="presParOf" srcId="{D80FCAC8-77C3-5B4F-BA22-F5DCED8AA457}" destId="{BA99FB65-78FC-C34B-A83E-7953751045C1}" srcOrd="6" destOrd="0" presId="urn:microsoft.com/office/officeart/2005/8/layout/arrow2"/>
    <dgm:cxn modelId="{82DDD538-8967-4259-AE0C-DDC918DF7B65}" type="presParOf" srcId="{D80FCAC8-77C3-5B4F-BA22-F5DCED8AA457}" destId="{224D68E6-E073-F14A-B88B-1EF60DEDE13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B8CA8-8785-A647-A58E-F22ED52AB49B}">
      <dsp:nvSpPr>
        <dsp:cNvPr id="0" name=""/>
        <dsp:cNvSpPr/>
      </dsp:nvSpPr>
      <dsp:spPr>
        <a:xfrm>
          <a:off x="237671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FE477D-F8C9-7C4E-9B7C-4C8816AF9BDA}">
      <dsp:nvSpPr>
        <dsp:cNvPr id="0" name=""/>
        <dsp:cNvSpPr/>
      </dsp:nvSpPr>
      <dsp:spPr>
        <a:xfrm>
          <a:off x="958218" y="3399739"/>
          <a:ext cx="168249" cy="1682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ECFF8-FB55-194C-B3AF-D93E88023144}">
      <dsp:nvSpPr>
        <dsp:cNvPr id="0" name=""/>
        <dsp:cNvSpPr/>
      </dsp:nvSpPr>
      <dsp:spPr>
        <a:xfrm>
          <a:off x="990606" y="3657601"/>
          <a:ext cx="1250899" cy="630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B800"/>
              </a:solidFill>
            </a:rPr>
            <a:t>July 2014 Workshop</a:t>
          </a:r>
          <a:endParaRPr lang="en-US" sz="1800" b="1" kern="1200" dirty="0">
            <a:solidFill>
              <a:srgbClr val="FFB8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B800"/>
              </a:solidFill>
            </a:rPr>
            <a:t>25% Draft</a:t>
          </a:r>
          <a:endParaRPr lang="en-US" sz="1600" b="1" kern="1200" dirty="0">
            <a:solidFill>
              <a:srgbClr val="FFB800"/>
            </a:solidFill>
          </a:endParaRPr>
        </a:p>
      </dsp:txBody>
      <dsp:txXfrm>
        <a:off x="990606" y="3657601"/>
        <a:ext cx="1250899" cy="630933"/>
      </dsp:txXfrm>
    </dsp:sp>
    <dsp:sp modelId="{E25FDD48-3232-5D42-AF76-56C725869598}">
      <dsp:nvSpPr>
        <dsp:cNvPr id="0" name=""/>
        <dsp:cNvSpPr/>
      </dsp:nvSpPr>
      <dsp:spPr>
        <a:xfrm>
          <a:off x="2146938" y="2336291"/>
          <a:ext cx="292608" cy="2926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BBC0CD-A988-AB4E-ABFD-5AF94EFEA17E}">
      <dsp:nvSpPr>
        <dsp:cNvPr id="0" name=""/>
        <dsp:cNvSpPr/>
      </dsp:nvSpPr>
      <dsp:spPr>
        <a:xfrm>
          <a:off x="2196370" y="2810350"/>
          <a:ext cx="1918427" cy="771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B800"/>
              </a:solidFill>
            </a:rPr>
            <a:t>October 2014 Workshop</a:t>
          </a:r>
          <a:endParaRPr lang="en-US" sz="1800" b="1" kern="1200" dirty="0">
            <a:solidFill>
              <a:srgbClr val="FFB8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B800"/>
              </a:solidFill>
            </a:rPr>
            <a:t>50% Draft</a:t>
          </a:r>
          <a:endParaRPr lang="en-US" sz="1600" b="1" kern="1200" dirty="0">
            <a:solidFill>
              <a:srgbClr val="FFB800"/>
            </a:solidFill>
          </a:endParaRPr>
        </a:p>
      </dsp:txBody>
      <dsp:txXfrm>
        <a:off x="2196370" y="2810350"/>
        <a:ext cx="1918427" cy="771052"/>
      </dsp:txXfrm>
    </dsp:sp>
    <dsp:sp modelId="{5B6B0286-0D12-AC44-9906-0A6C19EFD924}">
      <dsp:nvSpPr>
        <dsp:cNvPr id="0" name=""/>
        <dsp:cNvSpPr/>
      </dsp:nvSpPr>
      <dsp:spPr>
        <a:xfrm>
          <a:off x="3664842" y="1552651"/>
          <a:ext cx="387705" cy="3877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E4E3C-BBF5-3B44-9B1C-00E0F111A940}">
      <dsp:nvSpPr>
        <dsp:cNvPr id="0" name=""/>
        <dsp:cNvSpPr/>
      </dsp:nvSpPr>
      <dsp:spPr>
        <a:xfrm>
          <a:off x="3733803" y="2169876"/>
          <a:ext cx="1871604" cy="131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B800"/>
              </a:solidFill>
            </a:rPr>
            <a:t>January 2015 Workshop</a:t>
          </a:r>
          <a:endParaRPr lang="en-US" sz="1800" b="1" kern="1200" dirty="0">
            <a:solidFill>
              <a:srgbClr val="FFB8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B800"/>
              </a:solidFill>
            </a:rPr>
            <a:t>75% Draft</a:t>
          </a:r>
          <a:endParaRPr lang="en-US" sz="1600" b="1" kern="1200" dirty="0">
            <a:solidFill>
              <a:srgbClr val="FFB800"/>
            </a:solidFill>
          </a:endParaRPr>
        </a:p>
      </dsp:txBody>
      <dsp:txXfrm>
        <a:off x="3733803" y="2169876"/>
        <a:ext cx="1871604" cy="1313460"/>
      </dsp:txXfrm>
    </dsp:sp>
    <dsp:sp modelId="{BA99FB65-78FC-C34B-A83E-7953751045C1}">
      <dsp:nvSpPr>
        <dsp:cNvPr id="0" name=""/>
        <dsp:cNvSpPr/>
      </dsp:nvSpPr>
      <dsp:spPr>
        <a:xfrm>
          <a:off x="5318077" y="1034186"/>
          <a:ext cx="519379" cy="5193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D68E6-E073-F14A-B88B-1EF60DEDE134}">
      <dsp:nvSpPr>
        <dsp:cNvPr id="0" name=""/>
        <dsp:cNvSpPr/>
      </dsp:nvSpPr>
      <dsp:spPr>
        <a:xfrm>
          <a:off x="5544301" y="2280804"/>
          <a:ext cx="1923297" cy="386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0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B800"/>
              </a:solidFill>
            </a:rPr>
            <a:t>April 2015 Workshop</a:t>
          </a:r>
          <a:endParaRPr lang="en-US" sz="1800" b="1" kern="1200" dirty="0">
            <a:solidFill>
              <a:srgbClr val="FFB8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B800"/>
              </a:solidFill>
            </a:rPr>
            <a:t>Release Draft for Public Comment</a:t>
          </a:r>
          <a:endParaRPr lang="en-US" sz="1600" b="1" kern="1200" dirty="0">
            <a:solidFill>
              <a:srgbClr val="FFB800"/>
            </a:solidFill>
          </a:endParaRPr>
        </a:p>
      </dsp:txBody>
      <dsp:txXfrm>
        <a:off x="5544301" y="2280804"/>
        <a:ext cx="1923297" cy="38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C580-E619-48F1-8E99-072EB431B0A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0872-1615-4D27-847E-9B8CECB7A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D0F8A-4C49-41D9-8A1E-8C0BCA3B940D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34511-69E2-4B90-A456-AF7DC5359C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E6FF-6ACB-47B6-9B06-F3EB891910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E6FF-6ACB-47B6-9B06-F3EB891910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34511-69E2-4B90-A456-AF7DC5359C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1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34511-69E2-4B90-A456-AF7DC5359C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30425"/>
            <a:ext cx="5867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0200" y="3886200"/>
            <a:ext cx="4902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112713"/>
            <a:ext cx="76850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70025"/>
            <a:ext cx="82169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046F831-0D45-427B-AFDF-302B25455E2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FAFC2E5-C685-4453-A30D-0EE44AFEF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B800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B8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ts val="200"/>
        </a:spcAft>
        <a:buClr>
          <a:srgbClr val="FFC836"/>
        </a:buClr>
        <a:buFont typeface="Arial" pitchFamily="34" charset="0"/>
        <a:buChar char="•"/>
        <a:defRPr sz="2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ts val="800"/>
        </a:spcBef>
        <a:spcAft>
          <a:spcPts val="400"/>
        </a:spcAft>
        <a:buClr>
          <a:srgbClr val="B9CDE5"/>
        </a:buClr>
        <a:buFont typeface="Arial" pitchFamily="34" charset="0"/>
        <a:buChar char="–"/>
        <a:defRPr sz="24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ts val="800"/>
        </a:spcBef>
        <a:spcAft>
          <a:spcPts val="400"/>
        </a:spcAft>
        <a:buClr>
          <a:srgbClr val="FDEADA"/>
        </a:buClr>
        <a:buFont typeface="Arial" pitchFamily="34" charset="0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ts val="800"/>
        </a:spcBef>
        <a:spcAft>
          <a:spcPts val="400"/>
        </a:spcAft>
        <a:buFont typeface="Arial" pitchFamily="34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ts val="800"/>
        </a:spcBef>
        <a:spcAft>
          <a:spcPts val="400"/>
        </a:spcAft>
        <a:buFont typeface="Arial" pitchFamily="34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600200"/>
            <a:ext cx="5867400" cy="1470025"/>
          </a:xfrm>
        </p:spPr>
        <p:txBody>
          <a:bodyPr/>
          <a:lstStyle/>
          <a:p>
            <a:r>
              <a:rPr lang="en-US" dirty="0" smtClean="0"/>
              <a:t>Community Disaster Resilience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093893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Mpact</a:t>
            </a:r>
            <a:r>
              <a:rPr lang="en-US" sz="1400" dirty="0" smtClean="0">
                <a:solidFill>
                  <a:schemeClr val="bg1"/>
                </a:solidFill>
              </a:rPr>
              <a:t>, University of Maryland 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October 22, 2014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124200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Stephen A. Cauffman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Manager, Community Resilience Program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Materials and Structural Systems Division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Engineering Laboratory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 rot="10800000">
            <a:off x="6781800" y="2514600"/>
            <a:ext cx="2362200" cy="3657600"/>
          </a:xfrm>
          <a:prstGeom prst="homePlate">
            <a:avLst>
              <a:gd name="adj" fmla="val 47849"/>
            </a:avLst>
          </a:prstGeom>
          <a:gradFill flip="none" rotWithShape="1">
            <a:gsLst>
              <a:gs pos="2000">
                <a:srgbClr val="000070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 descr="arrowswirl.pn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3644900"/>
            <a:ext cx="1522838" cy="196215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0" y="2362200"/>
            <a:ext cx="2514600" cy="3886200"/>
          </a:xfrm>
          <a:prstGeom prst="homePlate">
            <a:avLst/>
          </a:prstGeom>
          <a:gradFill flip="none" rotWithShape="1">
            <a:gsLst>
              <a:gs pos="2000">
                <a:srgbClr val="000070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382000" cy="1030287"/>
          </a:xfrm>
        </p:spPr>
        <p:txBody>
          <a:bodyPr/>
          <a:lstStyle/>
          <a:p>
            <a:r>
              <a:rPr lang="en-US" sz="2600" dirty="0"/>
              <a:t>Community Resilience for the Built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8215" y="3352800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Performance </a:t>
            </a:r>
            <a:br>
              <a:rPr lang="en-US" sz="1900" dirty="0" smtClean="0">
                <a:solidFill>
                  <a:srgbClr val="DCE6F2"/>
                </a:solidFill>
              </a:rPr>
            </a:br>
            <a:r>
              <a:rPr lang="en-US" sz="1900" dirty="0" smtClean="0">
                <a:solidFill>
                  <a:srgbClr val="DCE6F2"/>
                </a:solidFill>
              </a:rPr>
              <a:t>Goals</a:t>
            </a:r>
            <a:endParaRPr lang="en-US" sz="1900" dirty="0">
              <a:solidFill>
                <a:srgbClr val="DCE6F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900" dirty="0">
                <a:solidFill>
                  <a:srgbClr val="DCE6F2"/>
                </a:solidFill>
              </a:rPr>
              <a:t>Mitigation</a:t>
            </a:r>
          </a:p>
          <a:p>
            <a:pPr marL="171450" indent="-171450"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Response </a:t>
            </a:r>
            <a:endParaRPr lang="en-US" sz="1900" dirty="0">
              <a:solidFill>
                <a:srgbClr val="DCE6F2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Recovery</a:t>
            </a:r>
            <a:endParaRPr lang="en-US" sz="1900" dirty="0">
              <a:solidFill>
                <a:srgbClr val="DCE6F2"/>
              </a:solidFill>
            </a:endParaRPr>
          </a:p>
        </p:txBody>
      </p:sp>
      <p:pic>
        <p:nvPicPr>
          <p:cNvPr id="9" name="Picture 8" descr="city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746250"/>
            <a:ext cx="6887991" cy="4915911"/>
          </a:xfrm>
          <a:prstGeom prst="rect">
            <a:avLst/>
          </a:prstGeom>
        </p:spPr>
      </p:pic>
      <p:pic>
        <p:nvPicPr>
          <p:cNvPr id="15" name="Picture 14" descr="disasters.png"/>
          <p:cNvPicPr>
            <a:picLocks noChangeAspect="1"/>
          </p:cNvPicPr>
          <p:nvPr/>
        </p:nvPicPr>
        <p:blipFill>
          <a:blip r:embed="rId4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" y="2718921"/>
            <a:ext cx="2127362" cy="3224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70" y="3204376"/>
            <a:ext cx="19025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Font typeface="Arial"/>
              <a:buChar char="•"/>
            </a:pPr>
            <a:r>
              <a:rPr lang="en-US" sz="1900" dirty="0">
                <a:solidFill>
                  <a:srgbClr val="DCE6F2"/>
                </a:solidFill>
              </a:rPr>
              <a:t>Natural hazards</a:t>
            </a:r>
          </a:p>
          <a:p>
            <a:pPr marL="233363" indent="-233363"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Manmade </a:t>
            </a:r>
            <a:r>
              <a:rPr lang="en-US" sz="1900" dirty="0">
                <a:solidFill>
                  <a:srgbClr val="DCE6F2"/>
                </a:solidFill>
              </a:rPr>
              <a:t>hazards</a:t>
            </a:r>
          </a:p>
          <a:p>
            <a:pPr marL="233363" indent="-233363"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Degradation</a:t>
            </a:r>
          </a:p>
          <a:p>
            <a:pPr marL="233363" indent="-233363">
              <a:spcAft>
                <a:spcPts val="600"/>
              </a:spcAft>
              <a:buFont typeface="Arial"/>
              <a:buChar char="•"/>
            </a:pPr>
            <a:r>
              <a:rPr lang="en-US" sz="1900" dirty="0" smtClean="0">
                <a:solidFill>
                  <a:srgbClr val="DCE6F2"/>
                </a:solidFill>
              </a:rPr>
              <a:t>Climate change</a:t>
            </a:r>
            <a:endParaRPr lang="en-US" sz="1900" b="1" dirty="0">
              <a:solidFill>
                <a:srgbClr val="DCE6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of Resilience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Functionality – Resilience should be based on the ability of social systems to resume function within a prescribed period of time following an expected event</a:t>
            </a:r>
            <a:r>
              <a:rPr lang="en-US" sz="2400" dirty="0"/>
              <a:t>. </a:t>
            </a:r>
            <a:r>
              <a:rPr lang="en-US" sz="2400" dirty="0" smtClean="0"/>
              <a:t>Buildings </a:t>
            </a:r>
            <a:r>
              <a:rPr lang="en-US" sz="2400" dirty="0"/>
              <a:t>and infrastructure </a:t>
            </a:r>
            <a:r>
              <a:rPr lang="en-US" sz="2400" dirty="0" smtClean="0"/>
              <a:t>must be functional to support these social systems.</a:t>
            </a:r>
          </a:p>
          <a:p>
            <a:r>
              <a:rPr lang="en-US" sz="2400" dirty="0" smtClean="0"/>
              <a:t>Interdependence – Resilience must consider the interdependence of buildings and infrastructure (functionality) </a:t>
            </a:r>
            <a:r>
              <a:rPr lang="en-US" sz="2400" i="1" dirty="0" smtClean="0"/>
              <a:t>and</a:t>
            </a:r>
            <a:r>
              <a:rPr lang="en-US" sz="2400" dirty="0" smtClean="0"/>
              <a:t> the relationship of individuals and organizations with the built environment.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8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</a:t>
            </a:r>
            <a:r>
              <a:rPr lang="en-US" dirty="0"/>
              <a:t>of </a:t>
            </a:r>
            <a:r>
              <a:rPr lang="en-US" dirty="0" smtClean="0"/>
              <a:t>Resilience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Three levels of hazard </a:t>
            </a:r>
          </a:p>
          <a:p>
            <a:pPr lvl="1"/>
            <a:r>
              <a:rPr lang="en-US" dirty="0" smtClean="0"/>
              <a:t>Routine</a:t>
            </a:r>
          </a:p>
          <a:p>
            <a:pPr lvl="1"/>
            <a:r>
              <a:rPr lang="en-US" dirty="0" smtClean="0"/>
              <a:t>Expected (design level)</a:t>
            </a:r>
            <a:endParaRPr lang="en-US" dirty="0"/>
          </a:p>
          <a:p>
            <a:pPr lvl="1"/>
            <a:r>
              <a:rPr lang="en-US" dirty="0" smtClean="0"/>
              <a:t>Extreme</a:t>
            </a:r>
          </a:p>
          <a:p>
            <a:r>
              <a:rPr lang="en-US" sz="2400" dirty="0" smtClean="0"/>
              <a:t>Time basis – Resilient performance will require a timescale for when buildings and infrastructure need to be returned to service to meet social needs.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1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12713"/>
            <a:ext cx="7685087" cy="1411287"/>
          </a:xfrm>
        </p:spPr>
        <p:txBody>
          <a:bodyPr/>
          <a:lstStyle/>
          <a:p>
            <a:r>
              <a:rPr lang="en-US" dirty="0"/>
              <a:t>Performance Levels for After-Event </a:t>
            </a:r>
            <a:r>
              <a:rPr lang="en-US" dirty="0" smtClean="0"/>
              <a:t>Evaluation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85641"/>
              </p:ext>
            </p:extLst>
          </p:nvPr>
        </p:nvGraphicFramePr>
        <p:xfrm>
          <a:off x="457200" y="1752600"/>
          <a:ext cx="82169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6692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Buildings Performance Standard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 and Operational</a:t>
                      </a:r>
                    </a:p>
                    <a:p>
                      <a:r>
                        <a:rPr lang="en-US" dirty="0" smtClean="0"/>
                        <a:t>Essential facilities</a:t>
                      </a:r>
                      <a:r>
                        <a:rPr lang="en-US" baseline="0" dirty="0" smtClean="0"/>
                        <a:t> such as hospitals and emergency operations centers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</a:t>
                      </a:r>
                      <a:r>
                        <a:rPr lang="en-US" b="1" baseline="0" dirty="0" smtClean="0"/>
                        <a:t> and usable during repair</a:t>
                      </a:r>
                    </a:p>
                    <a:p>
                      <a:r>
                        <a:rPr lang="en-US" baseline="0" dirty="0" smtClean="0"/>
                        <a:t>“Shelter in place” residential buildings, neighborhood businesses and services, and buildings needed for emergency operations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 and not usable</a:t>
                      </a:r>
                    </a:p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minimum needed to save lives. These facilities may be repaired or needed to restore the economy.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Unsafe – partial</a:t>
                      </a:r>
                      <a:r>
                        <a:rPr lang="en-US" b="1" baseline="0" dirty="0" smtClean="0"/>
                        <a:t> or complete collapse</a:t>
                      </a:r>
                    </a:p>
                    <a:p>
                      <a:r>
                        <a:rPr lang="en-US" baseline="0" dirty="0" smtClean="0"/>
                        <a:t>Damage that will lead to casualties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5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12713"/>
            <a:ext cx="7685087" cy="1487487"/>
          </a:xfrm>
        </p:spPr>
        <p:txBody>
          <a:bodyPr/>
          <a:lstStyle/>
          <a:p>
            <a:r>
              <a:rPr lang="en-US" dirty="0"/>
              <a:t>Performance Levels for After-Event </a:t>
            </a:r>
            <a:r>
              <a:rPr lang="en-US" dirty="0" smtClean="0"/>
              <a:t>Evaluations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724092"/>
              </p:ext>
            </p:extLst>
          </p:nvPr>
        </p:nvGraphicFramePr>
        <p:xfrm>
          <a:off x="457200" y="2585720"/>
          <a:ext cx="82169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92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Infrastructure System Performance Standard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Resume 100% service within days</a:t>
                      </a:r>
                    </a:p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Resume 90% service within weeks and 100% within months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Resume 90% service within months and 100% within years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52400"/>
            <a:ext cx="7685087" cy="1030287"/>
          </a:xfrm>
        </p:spPr>
        <p:txBody>
          <a:bodyPr/>
          <a:lstStyle/>
          <a:p>
            <a:r>
              <a:rPr lang="en-US" sz="2800" dirty="0" smtClean="0"/>
              <a:t>NIST Community Resilience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NIST is: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Convening</a:t>
            </a:r>
            <a:r>
              <a:rPr lang="en-US" sz="1800" dirty="0" smtClean="0"/>
              <a:t> the highly </a:t>
            </a:r>
            <a:r>
              <a:rPr lang="en-US" sz="1800" dirty="0"/>
              <a:t>diverse stakeholder </a:t>
            </a:r>
            <a:r>
              <a:rPr lang="en-US" sz="1800" dirty="0" smtClean="0"/>
              <a:t>interests to:</a:t>
            </a:r>
          </a:p>
          <a:p>
            <a:pPr lvl="1"/>
            <a:r>
              <a:rPr lang="en-US" sz="1600" dirty="0" smtClean="0"/>
              <a:t>Develop the first version of a comprehensive </a:t>
            </a:r>
            <a:r>
              <a:rPr lang="en-US" sz="1600" dirty="0">
                <a:solidFill>
                  <a:srgbClr val="FFC000"/>
                </a:solidFill>
              </a:rPr>
              <a:t>Disaster Resilience Framework </a:t>
            </a:r>
            <a:r>
              <a:rPr lang="en-US" sz="1600" dirty="0" smtClean="0"/>
              <a:t>for </a:t>
            </a:r>
            <a:r>
              <a:rPr lang="en-US" sz="1600" dirty="0"/>
              <a:t>achieving community resilience that considers the </a:t>
            </a:r>
            <a:r>
              <a:rPr lang="en-US" sz="1600" dirty="0" smtClean="0"/>
              <a:t>interdependence </a:t>
            </a:r>
            <a:r>
              <a:rPr lang="en-US" sz="1600" dirty="0"/>
              <a:t>of the community's physical and human assets, operations, and </a:t>
            </a:r>
            <a:r>
              <a:rPr lang="en-US" sz="1600" dirty="0" smtClean="0"/>
              <a:t>policies/regulations</a:t>
            </a:r>
          </a:p>
          <a:p>
            <a:pPr lvl="1"/>
            <a:r>
              <a:rPr lang="en-US" sz="1600" dirty="0"/>
              <a:t>E</a:t>
            </a:r>
            <a:r>
              <a:rPr lang="en-US" sz="1600" dirty="0" smtClean="0"/>
              <a:t>stablish a </a:t>
            </a:r>
            <a:r>
              <a:rPr lang="en-US" sz="1600" dirty="0" smtClean="0">
                <a:solidFill>
                  <a:srgbClr val="FFC000"/>
                </a:solidFill>
              </a:rPr>
              <a:t>Disaster Resilience Standards Panel </a:t>
            </a:r>
            <a:r>
              <a:rPr lang="en-US" sz="1600" dirty="0" smtClean="0"/>
              <a:t>to further develop the </a:t>
            </a:r>
            <a:r>
              <a:rPr lang="en-US" sz="1600" dirty="0" smtClean="0">
                <a:solidFill>
                  <a:srgbClr val="FFC000"/>
                </a:solidFill>
              </a:rPr>
              <a:t>Disaster Resilience Framework (version 2.0) </a:t>
            </a:r>
            <a:r>
              <a:rPr lang="en-US" sz="1600" dirty="0" smtClean="0"/>
              <a:t>and, </a:t>
            </a:r>
            <a:endParaRPr lang="en-US" sz="1600" dirty="0">
              <a:solidFill>
                <a:srgbClr val="FFC000"/>
              </a:solidFill>
            </a:endParaRPr>
          </a:p>
          <a:p>
            <a:pPr lvl="1"/>
            <a:r>
              <a:rPr lang="en-US" sz="1600" dirty="0" smtClean="0"/>
              <a:t>Develop</a:t>
            </a:r>
            <a:r>
              <a:rPr lang="en-US" sz="1600" dirty="0" smtClean="0">
                <a:solidFill>
                  <a:srgbClr val="FFC000"/>
                </a:solidFill>
              </a:rPr>
              <a:t> Model Resilience Guidelines </a:t>
            </a:r>
            <a:r>
              <a:rPr lang="en-US" sz="1600" dirty="0" smtClean="0"/>
              <a:t>for critical buildings and infrastructure systems essential to </a:t>
            </a:r>
            <a:r>
              <a:rPr lang="en-US" sz="1600" dirty="0"/>
              <a:t>community </a:t>
            </a:r>
            <a:r>
              <a:rPr lang="en-US" sz="1600" dirty="0" smtClean="0"/>
              <a:t>resilience based on model </a:t>
            </a:r>
            <a:r>
              <a:rPr lang="en-US" sz="1600" dirty="0"/>
              <a:t>standards, codes, and best </a:t>
            </a:r>
            <a:r>
              <a:rPr lang="en-US" sz="1600" dirty="0" smtClean="0"/>
              <a:t>practices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Disaster Resilience Framework Version </a:t>
            </a:r>
            <a:r>
              <a:rPr lang="en-US" sz="1800" dirty="0" smtClean="0"/>
              <a:t>1.0, formation </a:t>
            </a:r>
            <a:r>
              <a:rPr lang="en-US" sz="1800" dirty="0"/>
              <a:t>of the Disaster Resilience Standards </a:t>
            </a:r>
            <a:r>
              <a:rPr lang="en-US" sz="1800" dirty="0" smtClean="0"/>
              <a:t>Panel, </a:t>
            </a:r>
            <a:r>
              <a:rPr lang="en-US" sz="1800" dirty="0"/>
              <a:t>and Model Resilience </a:t>
            </a:r>
            <a:r>
              <a:rPr lang="en-US" sz="1800" dirty="0" smtClean="0"/>
              <a:t>Guidelines are </a:t>
            </a:r>
            <a:r>
              <a:rPr lang="en-US" sz="1800" dirty="0"/>
              <a:t>called out in the President’s Climate Action </a:t>
            </a:r>
            <a:r>
              <a:rPr lang="en-US" sz="1800" dirty="0" smtClean="0"/>
              <a:t>Plan</a:t>
            </a: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99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Development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908607"/>
              </p:ext>
            </p:extLst>
          </p:nvPr>
        </p:nvGraphicFramePr>
        <p:xfrm>
          <a:off x="152399" y="1066800"/>
          <a:ext cx="779054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67600" y="1524000"/>
            <a:ext cx="152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B800"/>
                </a:solidFill>
              </a:rPr>
              <a:t>Disaster Resilience Framework Version 1.0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Resilience Fellows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16900" cy="4656138"/>
          </a:xfrm>
        </p:spPr>
        <p:txBody>
          <a:bodyPr/>
          <a:lstStyle/>
          <a:p>
            <a:r>
              <a:rPr lang="en-US" sz="1800" dirty="0" smtClean="0"/>
              <a:t>The Disaster Resilience Fellows Program will augment expertise currently existing on the NIST team in the following areas:</a:t>
            </a:r>
          </a:p>
          <a:p>
            <a:pPr lvl="1"/>
            <a:r>
              <a:rPr lang="en-US" sz="1600" dirty="0" smtClean="0"/>
              <a:t>State and local governance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Urban planning</a:t>
            </a:r>
          </a:p>
          <a:p>
            <a:pPr lvl="1"/>
            <a:r>
              <a:rPr lang="en-US" sz="1600" dirty="0" smtClean="0"/>
              <a:t>Lifeline sectors (</a:t>
            </a:r>
            <a:r>
              <a:rPr lang="en-US" sz="1600" dirty="0" smtClean="0">
                <a:solidFill>
                  <a:srgbClr val="FFC000"/>
                </a:solidFill>
              </a:rPr>
              <a:t>electric power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C000"/>
                </a:solidFill>
              </a:rPr>
              <a:t>water/wastewater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C000"/>
                </a:solidFill>
              </a:rPr>
              <a:t>transportation</a:t>
            </a:r>
            <a:r>
              <a:rPr lang="en-US" sz="1600" dirty="0" smtClean="0"/>
              <a:t>, communications)</a:t>
            </a:r>
          </a:p>
          <a:p>
            <a:pPr lvl="1"/>
            <a:r>
              <a:rPr lang="en-US" sz="1600" dirty="0" smtClean="0"/>
              <a:t>Insurance/Re-insurance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Emergency planning and response</a:t>
            </a:r>
          </a:p>
          <a:p>
            <a:pPr lvl="1"/>
            <a:r>
              <a:rPr lang="en-US" sz="1600" dirty="0" smtClean="0">
                <a:solidFill>
                  <a:srgbClr val="FFC000"/>
                </a:solidFill>
              </a:rPr>
              <a:t>Sociology of disasters</a:t>
            </a:r>
          </a:p>
          <a:p>
            <a:pPr lvl="1"/>
            <a:r>
              <a:rPr lang="en-US" sz="1600" dirty="0" smtClean="0"/>
              <a:t>Economic resilience</a:t>
            </a:r>
          </a:p>
          <a:p>
            <a:pPr lvl="1"/>
            <a:r>
              <a:rPr lang="en-US" sz="1600" dirty="0" smtClean="0"/>
              <a:t>Business continuity</a:t>
            </a:r>
          </a:p>
          <a:p>
            <a:r>
              <a:rPr lang="en-US" sz="1800" dirty="0" smtClean="0"/>
              <a:t>First year of program will support the development of the Disaster Resilience Framework</a:t>
            </a:r>
          </a:p>
          <a:p>
            <a:r>
              <a:rPr lang="en-US" sz="1800" dirty="0" smtClean="0"/>
              <a:t>Second year will support both the Disaster Resilience Framework and DRSP as well as the research component of the program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6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Resilience R&amp;D </a:t>
            </a:r>
            <a:r>
              <a:rPr lang="en-US" sz="2800" dirty="0"/>
              <a:t>Community </a:t>
            </a:r>
            <a:r>
              <a:rPr lang="en-US" sz="2800" dirty="0" smtClean="0"/>
              <a:t>Resilience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first-generation tools to assess resilience at the community scale.</a:t>
            </a:r>
          </a:p>
          <a:p>
            <a:r>
              <a:rPr lang="en-US" dirty="0" smtClean="0"/>
              <a:t>Identify the systems (physical and social), attributes, and interdependencies that must be considered.</a:t>
            </a:r>
          </a:p>
          <a:p>
            <a:r>
              <a:rPr lang="en-US" dirty="0" smtClean="0"/>
              <a:t>Conduct pilot studies using the first-generation tool to inform development of community resilience models, identify gaps, and inform the development of a second-generation methodology.</a:t>
            </a:r>
          </a:p>
        </p:txBody>
      </p:sp>
    </p:spTree>
    <p:extLst>
      <p:ext uri="{BB962C8B-B14F-4D97-AF65-F5344CB8AC3E}">
        <p14:creationId xmlns:p14="http://schemas.microsoft.com/office/powerpoint/2010/main" val="19393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Resilience R&amp;D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Economic Analysis Tools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Develop </a:t>
            </a:r>
            <a:r>
              <a:rPr lang="en-US" dirty="0">
                <a:effectLst/>
              </a:rPr>
              <a:t>a first-generation </a:t>
            </a:r>
            <a:r>
              <a:rPr lang="en-US" dirty="0" smtClean="0">
                <a:effectLst/>
              </a:rPr>
              <a:t>economic analysis tools </a:t>
            </a:r>
            <a:r>
              <a:rPr lang="en-US" dirty="0">
                <a:effectLst/>
              </a:rPr>
              <a:t>to facilitate cost-effective resource allocations that minimize the economic burden of disasters on communities.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Develop draft standard practices and submit to ASTM.</a:t>
            </a:r>
          </a:p>
          <a:p>
            <a:r>
              <a:rPr lang="en-US" dirty="0" smtClean="0">
                <a:effectLst/>
              </a:rPr>
              <a:t>Economic Analysis tools, combined with the Resilience Assessment tools, will </a:t>
            </a:r>
            <a:r>
              <a:rPr lang="en-US" dirty="0">
                <a:effectLst/>
              </a:rPr>
              <a:t>provide decision makers at the community/regional level a </a:t>
            </a:r>
            <a:r>
              <a:rPr lang="en-US" dirty="0" smtClean="0">
                <a:effectLst/>
              </a:rPr>
              <a:t>means </a:t>
            </a:r>
            <a:r>
              <a:rPr lang="en-US" dirty="0">
                <a:effectLst/>
              </a:rPr>
              <a:t>to evaluate alternate investment </a:t>
            </a:r>
            <a:r>
              <a:rPr lang="en-US" dirty="0" smtClean="0">
                <a:effectLst/>
              </a:rPr>
              <a:t>decisions.</a:t>
            </a:r>
          </a:p>
        </p:txBody>
      </p:sp>
    </p:spTree>
    <p:extLst>
      <p:ext uri="{BB962C8B-B14F-4D97-AF65-F5344CB8AC3E}">
        <p14:creationId xmlns:p14="http://schemas.microsoft.com/office/powerpoint/2010/main" val="9784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Problem?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sz="1800" dirty="0"/>
              <a:t>Natural and </a:t>
            </a:r>
            <a:r>
              <a:rPr lang="en-US" sz="1800" dirty="0" smtClean="0"/>
              <a:t>man-made hazards cause </a:t>
            </a:r>
            <a:r>
              <a:rPr lang="en-US" sz="1800" dirty="0"/>
              <a:t>an estimated $57B in average annual </a:t>
            </a:r>
            <a:r>
              <a:rPr lang="en-US" sz="1800" dirty="0" smtClean="0"/>
              <a:t>costs.</a:t>
            </a:r>
          </a:p>
          <a:p>
            <a:r>
              <a:rPr lang="en-US" sz="1800" dirty="0" smtClean="0"/>
              <a:t>Superstorm Sandy caused over $65B in losses.</a:t>
            </a:r>
          </a:p>
          <a:p>
            <a:r>
              <a:rPr lang="en-US" sz="1800" dirty="0" smtClean="0"/>
              <a:t>Large single events can cause losses exceeding </a:t>
            </a:r>
            <a:r>
              <a:rPr lang="en-US" sz="1800" dirty="0"/>
              <a:t>$</a:t>
            </a:r>
            <a:r>
              <a:rPr lang="en-US" sz="1800" dirty="0" smtClean="0"/>
              <a:t>100B.</a:t>
            </a:r>
          </a:p>
          <a:p>
            <a:r>
              <a:rPr lang="en-US" sz="1800" dirty="0" smtClean="0"/>
              <a:t>Current approach of </a:t>
            </a:r>
            <a:r>
              <a:rPr lang="en-US" sz="1800" dirty="0"/>
              <a:t>response and </a:t>
            </a:r>
            <a:r>
              <a:rPr lang="en-US" sz="1800" dirty="0" smtClean="0"/>
              <a:t>rebuilding </a:t>
            </a:r>
            <a:r>
              <a:rPr lang="en-US" sz="1800" dirty="0"/>
              <a:t>is </a:t>
            </a:r>
            <a:r>
              <a:rPr lang="en-US" sz="1800" dirty="0" smtClean="0"/>
              <a:t>impractical </a:t>
            </a:r>
            <a:r>
              <a:rPr lang="en-US" sz="1800" dirty="0"/>
              <a:t>and inefficient </a:t>
            </a:r>
            <a:r>
              <a:rPr lang="en-US" sz="1800" dirty="0" smtClean="0"/>
              <a:t>for </a:t>
            </a:r>
            <a:r>
              <a:rPr lang="en-US" sz="1800" dirty="0"/>
              <a:t>dealing with </a:t>
            </a:r>
            <a:r>
              <a:rPr lang="en-US" sz="1800" dirty="0" smtClean="0"/>
              <a:t>natural disasters.</a:t>
            </a:r>
          </a:p>
          <a:p>
            <a:r>
              <a:rPr lang="en-US" sz="1800" dirty="0" smtClean="0"/>
              <a:t>Planning does not account for interconnected nature of buildings and infrastructure, nor for the affect on social institutions.</a:t>
            </a:r>
          </a:p>
          <a:p>
            <a:r>
              <a:rPr lang="en-US" sz="1800" dirty="0" smtClean="0"/>
              <a:t>Changing nature of hazards is not always considered. </a:t>
            </a:r>
          </a:p>
          <a:p>
            <a:endParaRPr lang="en-US" sz="2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63" y="1524000"/>
            <a:ext cx="32493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693" y="3995571"/>
            <a:ext cx="3200707" cy="17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Resilience R&amp;D</a:t>
            </a:r>
            <a:br>
              <a:rPr lang="en-US" dirty="0" smtClean="0"/>
            </a:br>
            <a:r>
              <a:rPr lang="en-US" sz="2800" dirty="0" smtClean="0"/>
              <a:t>Systems Modeling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systems-based methods and models for assessing community resilience to provide the science basis for community resilience assessment and decision-support methodologies.</a:t>
            </a:r>
          </a:p>
          <a:p>
            <a:r>
              <a:rPr lang="en-US" dirty="0" smtClean="0"/>
              <a:t>Include the interdependencies among buildings, infrastructure, and the social systems that they support.</a:t>
            </a:r>
          </a:p>
          <a:p>
            <a:r>
              <a:rPr lang="en-US" dirty="0" smtClean="0"/>
              <a:t>Develop a conceptual model to explain long-term disaster recovery decisions by the public.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16900" cy="4656138"/>
          </a:xfrm>
        </p:spPr>
        <p:txBody>
          <a:bodyPr/>
          <a:lstStyle/>
          <a:p>
            <a:r>
              <a:rPr lang="en-US" sz="2000" dirty="0" smtClean="0"/>
              <a:t>Improving resilience does not have to be prohibitively expensive</a:t>
            </a:r>
          </a:p>
          <a:p>
            <a:r>
              <a:rPr lang="en-US" sz="2000" dirty="0" smtClean="0"/>
              <a:t>Measures to improve resilience can be implemented over many years</a:t>
            </a:r>
          </a:p>
          <a:p>
            <a:r>
              <a:rPr lang="en-US" sz="2000" dirty="0" smtClean="0"/>
              <a:t>The Disaster Resilience Framework will help communities with prioritizing buildings and infrastructure and with planning to improve resilience</a:t>
            </a:r>
          </a:p>
          <a:p>
            <a:r>
              <a:rPr lang="en-US" sz="2000" dirty="0" smtClean="0"/>
              <a:t>Model Resilience Guidelines will provide guidance in the form of standards, codes, and best practices, to implement resilience measures </a:t>
            </a:r>
          </a:p>
          <a:p>
            <a:r>
              <a:rPr lang="en-US" sz="2000" dirty="0" smtClean="0"/>
              <a:t>Resilience assessment tools and economics-based decision support tools will aid communities aid communities with identifying needs and prioritizing actions</a:t>
            </a:r>
          </a:p>
        </p:txBody>
      </p:sp>
    </p:spTree>
    <p:extLst>
      <p:ext uri="{BB962C8B-B14F-4D97-AF65-F5344CB8AC3E}">
        <p14:creationId xmlns:p14="http://schemas.microsoft.com/office/powerpoint/2010/main" val="24677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Mr. Stephen Cauffman</a:t>
            </a:r>
          </a:p>
          <a:p>
            <a:pPr marL="0" indent="0">
              <a:buNone/>
            </a:pPr>
            <a:r>
              <a:rPr lang="en-US" sz="2400" dirty="0" smtClean="0"/>
              <a:t>Manager, Community </a:t>
            </a:r>
            <a:r>
              <a:rPr lang="en-US" sz="2400" smtClean="0"/>
              <a:t>Resilience Program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solidFill>
                  <a:srgbClr val="FFC000"/>
                </a:solidFill>
              </a:rPr>
              <a:t>stephen.cauffman@nist.gov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Phone:  301-975-6051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Website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FFC000"/>
                </a:solidFill>
              </a:rPr>
              <a:t>http://www.nist.gov/el/building_materials/resilience</a:t>
            </a:r>
            <a:r>
              <a:rPr lang="en-US" sz="2400" dirty="0" smtClean="0"/>
              <a:t>/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General E-mail:  </a:t>
            </a:r>
            <a:r>
              <a:rPr lang="en-US" sz="2400" dirty="0" smtClean="0">
                <a:solidFill>
                  <a:srgbClr val="FFC000"/>
                </a:solidFill>
              </a:rPr>
              <a:t>resilience@nist.gov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7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77511" cy="663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882" y="6342764"/>
            <a:ext cx="672491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45 to 81 Presidential Disaster Declarations are made every year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370445" y="3522518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3505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SPUR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99045" y="3535218"/>
            <a:ext cx="773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9600" y="2362200"/>
            <a:ext cx="1219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7788" y="2381827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Oregon Resilience</a:t>
            </a:r>
          </a:p>
          <a:p>
            <a:r>
              <a:rPr lang="en-US" dirty="0" smtClean="0"/>
              <a:t>Plan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6"/>
          </p:cNvCxnSpPr>
          <p:nvPr/>
        </p:nvCxnSpPr>
        <p:spPr>
          <a:xfrm flipH="1">
            <a:off x="1828800" y="2704992"/>
            <a:ext cx="248988" cy="76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248400" y="2057400"/>
            <a:ext cx="2286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32766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 Sandy </a:t>
            </a:r>
          </a:p>
          <a:p>
            <a:r>
              <a:rPr lang="en-US" dirty="0" smtClean="0"/>
              <a:t>Rebuilding Strategy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3"/>
          </p:cNvCxnSpPr>
          <p:nvPr/>
        </p:nvCxnSpPr>
        <p:spPr>
          <a:xfrm flipV="1">
            <a:off x="6204419" y="2967971"/>
            <a:ext cx="378758" cy="308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5867400" cy="4656138"/>
          </a:xfrm>
        </p:spPr>
        <p:txBody>
          <a:bodyPr/>
          <a:lstStyle/>
          <a:p>
            <a:r>
              <a:rPr lang="en-US" sz="1800" dirty="0" smtClean="0"/>
              <a:t>NIST has a long </a:t>
            </a:r>
            <a:r>
              <a:rPr lang="en-US" sz="1800" dirty="0" smtClean="0"/>
              <a:t>history of conducting problem-focused research to provide the technical basis for performance-based standards and codes. </a:t>
            </a:r>
          </a:p>
          <a:p>
            <a:r>
              <a:rPr lang="en-US" sz="1800" dirty="0" smtClean="0"/>
              <a:t>NIST has also conducted numerous studies </a:t>
            </a:r>
            <a:r>
              <a:rPr lang="en-US" sz="1800" dirty="0" smtClean="0"/>
              <a:t>of building failures due to natural and manmade hazards</a:t>
            </a:r>
          </a:p>
          <a:p>
            <a:r>
              <a:rPr lang="en-US" sz="1800" dirty="0" smtClean="0"/>
              <a:t>2001 – World Trade Center Disaster</a:t>
            </a:r>
          </a:p>
          <a:p>
            <a:pPr lvl="1"/>
            <a:r>
              <a:rPr lang="en-US" sz="1400" dirty="0" smtClean="0"/>
              <a:t>Building collapses caused significant disruptions to power, communications, and transportation infrastructure.</a:t>
            </a:r>
          </a:p>
          <a:p>
            <a:pPr lvl="1"/>
            <a:r>
              <a:rPr lang="en-US" sz="1400" dirty="0" smtClean="0"/>
              <a:t>NIST conducted a major investigation of the collapses of the WTC Towers and WTC 7, with emphasis on improving building safety.</a:t>
            </a:r>
          </a:p>
          <a:p>
            <a:r>
              <a:rPr lang="en-US" sz="1800" dirty="0" smtClean="0"/>
              <a:t>2005 – Hurricanes Katrina and Rita </a:t>
            </a:r>
          </a:p>
          <a:p>
            <a:pPr lvl="1"/>
            <a:r>
              <a:rPr lang="en-US" sz="1400" dirty="0" smtClean="0"/>
              <a:t>Widespread damage to buildings and infrastructure and social disruption.</a:t>
            </a:r>
          </a:p>
          <a:p>
            <a:pPr lvl="1"/>
            <a:r>
              <a:rPr lang="en-US" sz="1400" dirty="0" smtClean="0"/>
              <a:t>NIST conducted a study of the performance of buildings and infrastructure.</a:t>
            </a:r>
          </a:p>
          <a:p>
            <a:pPr lvl="1"/>
            <a:r>
              <a:rPr lang="en-US" sz="1400" dirty="0" smtClean="0"/>
              <a:t>Vulnerabilities that led to loss of function were noted in the report.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t="9425" r="36145" b="24259"/>
          <a:stretch/>
        </p:blipFill>
        <p:spPr bwMode="auto">
          <a:xfrm>
            <a:off x="6475706" y="3962400"/>
            <a:ext cx="1921879" cy="249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 t="5843" r="32367" b="18580"/>
          <a:stretch/>
        </p:blipFill>
        <p:spPr bwMode="auto">
          <a:xfrm>
            <a:off x="6466169" y="1066800"/>
            <a:ext cx="193141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NIST?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9862"/>
            <a:ext cx="6477000" cy="4656138"/>
          </a:xfrm>
        </p:spPr>
        <p:txBody>
          <a:bodyPr/>
          <a:lstStyle/>
          <a:p>
            <a:r>
              <a:rPr lang="en-US" sz="1800" dirty="0" smtClean="0"/>
              <a:t>2011 – Joplin Tornado</a:t>
            </a:r>
          </a:p>
          <a:p>
            <a:pPr lvl="1"/>
            <a:r>
              <a:rPr lang="en-US" sz="1400" dirty="0" smtClean="0"/>
              <a:t>Significant damage and loss of life due to the tornado.</a:t>
            </a:r>
          </a:p>
          <a:p>
            <a:pPr lvl="1"/>
            <a:r>
              <a:rPr lang="en-US" sz="1400" dirty="0" smtClean="0"/>
              <a:t>NIST conducted an investigation of the performance of buildings as well as emergency communications and looked at the interdependencies between buildings and infrastructure.</a:t>
            </a:r>
          </a:p>
          <a:p>
            <a:r>
              <a:rPr lang="en-US" sz="1800" dirty="0" smtClean="0"/>
              <a:t>2012 – Superstorm Sandy</a:t>
            </a:r>
          </a:p>
          <a:p>
            <a:pPr lvl="1"/>
            <a:r>
              <a:rPr lang="en-US" sz="1400" dirty="0" smtClean="0"/>
              <a:t>Significant disruptions due not only to direct damage but also cascading effects due to interconnected nature of buildings and infrastructure.</a:t>
            </a:r>
          </a:p>
          <a:p>
            <a:pPr lvl="1"/>
            <a:r>
              <a:rPr lang="en-US" sz="1400" dirty="0" smtClean="0"/>
              <a:t>NIST researcher joined FEMA Mitigation Assessment Team to specifically collect data on impacts to critical facilities and infrastructure systems.</a:t>
            </a:r>
          </a:p>
          <a:p>
            <a:pPr lvl="1"/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9048" r="32489" b="4990"/>
          <a:stretch/>
        </p:blipFill>
        <p:spPr bwMode="auto">
          <a:xfrm>
            <a:off x="6725845" y="1066800"/>
            <a:ext cx="18822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t="6158" r="32227" b="18605"/>
          <a:stretch/>
        </p:blipFill>
        <p:spPr bwMode="auto">
          <a:xfrm>
            <a:off x="6724648" y="3657600"/>
            <a:ext cx="189289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Disaster Resilience?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025"/>
            <a:ext cx="8216900" cy="4092575"/>
          </a:xfrm>
        </p:spPr>
        <p:txBody>
          <a:bodyPr/>
          <a:lstStyle/>
          <a:p>
            <a:r>
              <a:rPr lang="en-US" dirty="0"/>
              <a:t>The term "resilience" means the ability to </a:t>
            </a:r>
            <a:r>
              <a:rPr lang="en-US" i="1" dirty="0">
                <a:solidFill>
                  <a:srgbClr val="FFC000"/>
                </a:solidFill>
              </a:rPr>
              <a:t>prepare for</a:t>
            </a:r>
            <a:r>
              <a:rPr lang="en-US" dirty="0"/>
              <a:t> and </a:t>
            </a:r>
            <a:r>
              <a:rPr lang="en-US" i="1" dirty="0">
                <a:solidFill>
                  <a:srgbClr val="FFC000"/>
                </a:solidFill>
              </a:rPr>
              <a:t>adapt to</a:t>
            </a:r>
            <a:r>
              <a:rPr lang="en-US" dirty="0"/>
              <a:t> changing conditions and </a:t>
            </a:r>
            <a:r>
              <a:rPr lang="en-US" i="1" dirty="0">
                <a:solidFill>
                  <a:srgbClr val="FFC000"/>
                </a:solidFill>
              </a:rPr>
              <a:t>withstand</a:t>
            </a:r>
            <a:r>
              <a:rPr lang="en-US" dirty="0"/>
              <a:t> and </a:t>
            </a:r>
            <a:r>
              <a:rPr lang="en-US" i="1" dirty="0">
                <a:solidFill>
                  <a:srgbClr val="FFC000"/>
                </a:solidFill>
              </a:rPr>
              <a:t>recover rapidly </a:t>
            </a:r>
            <a:r>
              <a:rPr lang="en-US" dirty="0"/>
              <a:t>from </a:t>
            </a:r>
            <a:r>
              <a:rPr lang="en-US" dirty="0" smtClean="0"/>
              <a:t>disruptions* </a:t>
            </a:r>
          </a:p>
          <a:p>
            <a:r>
              <a:rPr lang="en-US" dirty="0" smtClean="0"/>
              <a:t>In the context of community resilience, the emphasis is not solely on mitigating risk, but implementing measures to ensure that the community recovers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to normal, or near normal </a:t>
            </a:r>
            <a:r>
              <a:rPr lang="en-US" dirty="0" smtClean="0">
                <a:solidFill>
                  <a:srgbClr val="FFB800"/>
                </a:solidFill>
              </a:rPr>
              <a:t>function</a:t>
            </a:r>
            <a:r>
              <a:rPr lang="en-US" dirty="0" smtClean="0"/>
              <a:t>, in a reasonable timeframe.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9436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*As defined in Presidential Policy Directive 21.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16900" cy="4656138"/>
          </a:xfrm>
        </p:spPr>
        <p:txBody>
          <a:bodyPr/>
          <a:lstStyle/>
          <a:p>
            <a:r>
              <a:rPr lang="en-US" sz="2400" dirty="0" smtClean="0"/>
              <a:t>A community can be defined as having the following attributes:</a:t>
            </a:r>
          </a:p>
          <a:p>
            <a:pPr lvl="1"/>
            <a:r>
              <a:rPr lang="en-US" sz="2000" dirty="0" smtClean="0"/>
              <a:t>Clear geographical boundaries</a:t>
            </a:r>
          </a:p>
          <a:p>
            <a:pPr lvl="1"/>
            <a:r>
              <a:rPr lang="en-US" sz="2000" dirty="0" smtClean="0"/>
              <a:t>A governance structure able to make decisions and either implement actions or influence the actions of others</a:t>
            </a:r>
          </a:p>
          <a:p>
            <a:r>
              <a:rPr lang="en-US" sz="2400" dirty="0" smtClean="0"/>
              <a:t>Examples of communities include, but are not limited to:</a:t>
            </a:r>
          </a:p>
          <a:p>
            <a:pPr lvl="1"/>
            <a:r>
              <a:rPr lang="en-US" sz="2000" dirty="0" smtClean="0"/>
              <a:t>Cities, towns, counties</a:t>
            </a:r>
          </a:p>
          <a:p>
            <a:pPr lvl="1"/>
            <a:r>
              <a:rPr lang="en-US" sz="2000" dirty="0" smtClean="0"/>
              <a:t>College campuses</a:t>
            </a:r>
          </a:p>
          <a:p>
            <a:pPr lvl="1"/>
            <a:r>
              <a:rPr lang="en-US" sz="2000" dirty="0" smtClean="0"/>
              <a:t>Military bases</a:t>
            </a:r>
          </a:p>
          <a:p>
            <a:r>
              <a:rPr lang="en-US" sz="2400" dirty="0" smtClean="0"/>
              <a:t>Some systems (e.g., electric power) often extend beyond the boundaries of the community.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79675" y="2411666"/>
            <a:ext cx="6878514" cy="3989134"/>
            <a:chOff x="879675" y="2411666"/>
            <a:chExt cx="6878514" cy="3989134"/>
          </a:xfrm>
        </p:grpSpPr>
        <p:sp>
          <p:nvSpPr>
            <p:cNvPr id="3" name="Rectangle 2"/>
            <p:cNvSpPr/>
            <p:nvPr/>
          </p:nvSpPr>
          <p:spPr>
            <a:xfrm>
              <a:off x="879675" y="2411666"/>
              <a:ext cx="6740325" cy="3989134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79675" y="2411666"/>
              <a:ext cx="6878514" cy="3989134"/>
              <a:chOff x="879675" y="1577050"/>
              <a:chExt cx="6878514" cy="3989134"/>
            </a:xfrm>
          </p:grpSpPr>
          <p:grpSp>
            <p:nvGrpSpPr>
              <p:cNvPr id="1031" name="Group 1030"/>
              <p:cNvGrpSpPr/>
              <p:nvPr/>
            </p:nvGrpSpPr>
            <p:grpSpPr>
              <a:xfrm>
                <a:off x="974703" y="1653250"/>
                <a:ext cx="6783486" cy="3912934"/>
                <a:chOff x="1085628" y="2743200"/>
                <a:chExt cx="6783486" cy="3912934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2746382" y="6348357"/>
                  <a:ext cx="512273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Adapted from </a:t>
                  </a:r>
                  <a:r>
                    <a:rPr lang="en-US" sz="1400" dirty="0" err="1"/>
                    <a:t>Bruneau</a:t>
                  </a:r>
                  <a:r>
                    <a:rPr lang="en-US" sz="1400" dirty="0"/>
                    <a:t>, </a:t>
                  </a:r>
                  <a:r>
                    <a:rPr lang="en-US" sz="1400" dirty="0" smtClean="0"/>
                    <a:t>2003 and </a:t>
                  </a:r>
                  <a:r>
                    <a:rPr lang="en-US" sz="1400" dirty="0" err="1"/>
                    <a:t>McDaniels</a:t>
                  </a:r>
                  <a:r>
                    <a:rPr lang="en-US" sz="1400" dirty="0"/>
                    <a:t>, </a:t>
                  </a:r>
                  <a:r>
                    <a:rPr lang="en-US" sz="1400" dirty="0" smtClean="0"/>
                    <a:t>2008</a:t>
                  </a:r>
                  <a:endParaRPr lang="en-US" sz="1400" dirty="0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774068" y="5577038"/>
                  <a:ext cx="48006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2774068" y="3138638"/>
                  <a:ext cx="0" cy="24384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253925" y="2743200"/>
                  <a:ext cx="16209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Functionality</a:t>
                  </a:r>
                  <a:endParaRPr lang="en-US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885633" y="5640774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Time</a:t>
                  </a:r>
                  <a:endParaRPr lang="en-US" b="1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774068" y="3748238"/>
                  <a:ext cx="990600" cy="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Freeform 12"/>
                <p:cNvSpPr/>
                <p:nvPr/>
              </p:nvSpPr>
              <p:spPr>
                <a:xfrm>
                  <a:off x="3745302" y="3745832"/>
                  <a:ext cx="2348679" cy="1342711"/>
                </a:xfrm>
                <a:custGeom>
                  <a:avLst/>
                  <a:gdLst>
                    <a:gd name="connsiteX0" fmla="*/ 114 w 3397832"/>
                    <a:gd name="connsiteY0" fmla="*/ 18216 h 1381608"/>
                    <a:gd name="connsiteX1" fmla="*/ 154119 w 3397832"/>
                    <a:gd name="connsiteY1" fmla="*/ 1240624 h 1381608"/>
                    <a:gd name="connsiteX2" fmla="*/ 933765 w 3397832"/>
                    <a:gd name="connsiteY2" fmla="*/ 1250249 h 1381608"/>
                    <a:gd name="connsiteX3" fmla="*/ 1934792 w 3397832"/>
                    <a:gd name="connsiteY3" fmla="*/ 297348 h 1381608"/>
                    <a:gd name="connsiteX4" fmla="*/ 2348679 w 3397832"/>
                    <a:gd name="connsiteY4" fmla="*/ 27841 h 1381608"/>
                    <a:gd name="connsiteX5" fmla="*/ 3397832 w 3397832"/>
                    <a:gd name="connsiteY5" fmla="*/ 8590 h 1381608"/>
                    <a:gd name="connsiteX6" fmla="*/ 3397832 w 3397832"/>
                    <a:gd name="connsiteY6" fmla="*/ 8590 h 1381608"/>
                    <a:gd name="connsiteX0" fmla="*/ 114 w 3397832"/>
                    <a:gd name="connsiteY0" fmla="*/ 44406 h 1387117"/>
                    <a:gd name="connsiteX1" fmla="*/ 154119 w 3397832"/>
                    <a:gd name="connsiteY1" fmla="*/ 1266814 h 1387117"/>
                    <a:gd name="connsiteX2" fmla="*/ 933765 w 3397832"/>
                    <a:gd name="connsiteY2" fmla="*/ 1276439 h 1387117"/>
                    <a:gd name="connsiteX3" fmla="*/ 1646034 w 3397832"/>
                    <a:gd name="connsiteY3" fmla="*/ 689298 h 1387117"/>
                    <a:gd name="connsiteX4" fmla="*/ 2348679 w 3397832"/>
                    <a:gd name="connsiteY4" fmla="*/ 54031 h 1387117"/>
                    <a:gd name="connsiteX5" fmla="*/ 3397832 w 3397832"/>
                    <a:gd name="connsiteY5" fmla="*/ 34780 h 1387117"/>
                    <a:gd name="connsiteX6" fmla="*/ 3397832 w 3397832"/>
                    <a:gd name="connsiteY6" fmla="*/ 34780 h 1387117"/>
                    <a:gd name="connsiteX0" fmla="*/ 114 w 3398415"/>
                    <a:gd name="connsiteY0" fmla="*/ 43561 h 1386272"/>
                    <a:gd name="connsiteX1" fmla="*/ 154119 w 3398415"/>
                    <a:gd name="connsiteY1" fmla="*/ 1265969 h 1386272"/>
                    <a:gd name="connsiteX2" fmla="*/ 933765 w 3398415"/>
                    <a:gd name="connsiteY2" fmla="*/ 1275594 h 1386272"/>
                    <a:gd name="connsiteX3" fmla="*/ 1646034 w 3398415"/>
                    <a:gd name="connsiteY3" fmla="*/ 688453 h 1386272"/>
                    <a:gd name="connsiteX4" fmla="*/ 2348679 w 3398415"/>
                    <a:gd name="connsiteY4" fmla="*/ 53186 h 1386272"/>
                    <a:gd name="connsiteX5" fmla="*/ 3397832 w 3398415"/>
                    <a:gd name="connsiteY5" fmla="*/ 33935 h 1386272"/>
                    <a:gd name="connsiteX6" fmla="*/ 2483432 w 3398415"/>
                    <a:gd name="connsiteY6" fmla="*/ 33935 h 1386272"/>
                    <a:gd name="connsiteX0" fmla="*/ 114 w 3398415"/>
                    <a:gd name="connsiteY0" fmla="*/ 43561 h 1386272"/>
                    <a:gd name="connsiteX1" fmla="*/ 154119 w 3398415"/>
                    <a:gd name="connsiteY1" fmla="*/ 1265969 h 1386272"/>
                    <a:gd name="connsiteX2" fmla="*/ 933765 w 3398415"/>
                    <a:gd name="connsiteY2" fmla="*/ 1275594 h 1386272"/>
                    <a:gd name="connsiteX3" fmla="*/ 1646034 w 3398415"/>
                    <a:gd name="connsiteY3" fmla="*/ 688453 h 1386272"/>
                    <a:gd name="connsiteX4" fmla="*/ 2348679 w 3398415"/>
                    <a:gd name="connsiteY4" fmla="*/ 53186 h 1386272"/>
                    <a:gd name="connsiteX5" fmla="*/ 3397832 w 3398415"/>
                    <a:gd name="connsiteY5" fmla="*/ 33935 h 1386272"/>
                    <a:gd name="connsiteX6" fmla="*/ 2483432 w 3398415"/>
                    <a:gd name="connsiteY6" fmla="*/ 33935 h 1386272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348679"/>
                    <a:gd name="connsiteY0" fmla="*/ 0 h 1342711"/>
                    <a:gd name="connsiteX1" fmla="*/ 154119 w 2348679"/>
                    <a:gd name="connsiteY1" fmla="*/ 1222408 h 1342711"/>
                    <a:gd name="connsiteX2" fmla="*/ 933765 w 2348679"/>
                    <a:gd name="connsiteY2" fmla="*/ 1232033 h 1342711"/>
                    <a:gd name="connsiteX3" fmla="*/ 1646034 w 2348679"/>
                    <a:gd name="connsiteY3" fmla="*/ 644892 h 1342711"/>
                    <a:gd name="connsiteX4" fmla="*/ 2348679 w 2348679"/>
                    <a:gd name="connsiteY4" fmla="*/ 9625 h 1342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8679" h="1342711">
                      <a:moveTo>
                        <a:pt x="114" y="0"/>
                      </a:moveTo>
                      <a:cubicBezTo>
                        <a:pt x="-688" y="508534"/>
                        <a:pt x="-1489" y="1017069"/>
                        <a:pt x="154119" y="1222408"/>
                      </a:cubicBezTo>
                      <a:cubicBezTo>
                        <a:pt x="309727" y="1427747"/>
                        <a:pt x="685113" y="1328286"/>
                        <a:pt x="933765" y="1232033"/>
                      </a:cubicBezTo>
                      <a:cubicBezTo>
                        <a:pt x="1182417" y="1135780"/>
                        <a:pt x="1410215" y="848627"/>
                        <a:pt x="1646034" y="644892"/>
                      </a:cubicBezTo>
                      <a:cubicBezTo>
                        <a:pt x="1881853" y="441157"/>
                        <a:pt x="2209113" y="118711"/>
                        <a:pt x="2348679" y="9625"/>
                      </a:cubicBezTo>
                    </a:path>
                  </a:pathLst>
                </a:custGeom>
                <a:noFill/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6093981" y="3745832"/>
                  <a:ext cx="718687" cy="2406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3745302" y="5761704"/>
                  <a:ext cx="2305366" cy="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548676" y="5088543"/>
                  <a:ext cx="0" cy="45128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50000"/>
                    </a:schemeClr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3539925" y="5851416"/>
                  <a:ext cx="2578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Time to Full Recovery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085628" y="4967438"/>
                  <a:ext cx="16209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Residual </a:t>
                  </a:r>
                </a:p>
                <a:p>
                  <a: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F</a:t>
                  </a:r>
                  <a:r>
                    <a:rPr lang="en-US" b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unctionality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3763061" y="3748238"/>
                  <a:ext cx="1530419" cy="775843"/>
                </a:xfrm>
                <a:custGeom>
                  <a:avLst/>
                  <a:gdLst>
                    <a:gd name="connsiteX0" fmla="*/ 114 w 3397832"/>
                    <a:gd name="connsiteY0" fmla="*/ 18216 h 1381608"/>
                    <a:gd name="connsiteX1" fmla="*/ 154119 w 3397832"/>
                    <a:gd name="connsiteY1" fmla="*/ 1240624 h 1381608"/>
                    <a:gd name="connsiteX2" fmla="*/ 933765 w 3397832"/>
                    <a:gd name="connsiteY2" fmla="*/ 1250249 h 1381608"/>
                    <a:gd name="connsiteX3" fmla="*/ 1934792 w 3397832"/>
                    <a:gd name="connsiteY3" fmla="*/ 297348 h 1381608"/>
                    <a:gd name="connsiteX4" fmla="*/ 2348679 w 3397832"/>
                    <a:gd name="connsiteY4" fmla="*/ 27841 h 1381608"/>
                    <a:gd name="connsiteX5" fmla="*/ 3397832 w 3397832"/>
                    <a:gd name="connsiteY5" fmla="*/ 8590 h 1381608"/>
                    <a:gd name="connsiteX6" fmla="*/ 3397832 w 3397832"/>
                    <a:gd name="connsiteY6" fmla="*/ 8590 h 1381608"/>
                    <a:gd name="connsiteX0" fmla="*/ 114 w 3397832"/>
                    <a:gd name="connsiteY0" fmla="*/ 44406 h 1387117"/>
                    <a:gd name="connsiteX1" fmla="*/ 154119 w 3397832"/>
                    <a:gd name="connsiteY1" fmla="*/ 1266814 h 1387117"/>
                    <a:gd name="connsiteX2" fmla="*/ 933765 w 3397832"/>
                    <a:gd name="connsiteY2" fmla="*/ 1276439 h 1387117"/>
                    <a:gd name="connsiteX3" fmla="*/ 1646034 w 3397832"/>
                    <a:gd name="connsiteY3" fmla="*/ 689298 h 1387117"/>
                    <a:gd name="connsiteX4" fmla="*/ 2348679 w 3397832"/>
                    <a:gd name="connsiteY4" fmla="*/ 54031 h 1387117"/>
                    <a:gd name="connsiteX5" fmla="*/ 3397832 w 3397832"/>
                    <a:gd name="connsiteY5" fmla="*/ 34780 h 1387117"/>
                    <a:gd name="connsiteX6" fmla="*/ 3397832 w 3397832"/>
                    <a:gd name="connsiteY6" fmla="*/ 34780 h 1387117"/>
                    <a:gd name="connsiteX0" fmla="*/ 114 w 3398415"/>
                    <a:gd name="connsiteY0" fmla="*/ 43561 h 1386272"/>
                    <a:gd name="connsiteX1" fmla="*/ 154119 w 3398415"/>
                    <a:gd name="connsiteY1" fmla="*/ 1265969 h 1386272"/>
                    <a:gd name="connsiteX2" fmla="*/ 933765 w 3398415"/>
                    <a:gd name="connsiteY2" fmla="*/ 1275594 h 1386272"/>
                    <a:gd name="connsiteX3" fmla="*/ 1646034 w 3398415"/>
                    <a:gd name="connsiteY3" fmla="*/ 688453 h 1386272"/>
                    <a:gd name="connsiteX4" fmla="*/ 2348679 w 3398415"/>
                    <a:gd name="connsiteY4" fmla="*/ 53186 h 1386272"/>
                    <a:gd name="connsiteX5" fmla="*/ 3397832 w 3398415"/>
                    <a:gd name="connsiteY5" fmla="*/ 33935 h 1386272"/>
                    <a:gd name="connsiteX6" fmla="*/ 2483432 w 3398415"/>
                    <a:gd name="connsiteY6" fmla="*/ 33935 h 1386272"/>
                    <a:gd name="connsiteX0" fmla="*/ 114 w 3398415"/>
                    <a:gd name="connsiteY0" fmla="*/ 43561 h 1386272"/>
                    <a:gd name="connsiteX1" fmla="*/ 154119 w 3398415"/>
                    <a:gd name="connsiteY1" fmla="*/ 1265969 h 1386272"/>
                    <a:gd name="connsiteX2" fmla="*/ 933765 w 3398415"/>
                    <a:gd name="connsiteY2" fmla="*/ 1275594 h 1386272"/>
                    <a:gd name="connsiteX3" fmla="*/ 1646034 w 3398415"/>
                    <a:gd name="connsiteY3" fmla="*/ 688453 h 1386272"/>
                    <a:gd name="connsiteX4" fmla="*/ 2348679 w 3398415"/>
                    <a:gd name="connsiteY4" fmla="*/ 53186 h 1386272"/>
                    <a:gd name="connsiteX5" fmla="*/ 3397832 w 3398415"/>
                    <a:gd name="connsiteY5" fmla="*/ 33935 h 1386272"/>
                    <a:gd name="connsiteX6" fmla="*/ 2483432 w 3398415"/>
                    <a:gd name="connsiteY6" fmla="*/ 33935 h 1386272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483432"/>
                    <a:gd name="connsiteY0" fmla="*/ 43353 h 1386064"/>
                    <a:gd name="connsiteX1" fmla="*/ 154119 w 2483432"/>
                    <a:gd name="connsiteY1" fmla="*/ 1265761 h 1386064"/>
                    <a:gd name="connsiteX2" fmla="*/ 933765 w 2483432"/>
                    <a:gd name="connsiteY2" fmla="*/ 1275386 h 1386064"/>
                    <a:gd name="connsiteX3" fmla="*/ 1646034 w 2483432"/>
                    <a:gd name="connsiteY3" fmla="*/ 688245 h 1386064"/>
                    <a:gd name="connsiteX4" fmla="*/ 2348679 w 2483432"/>
                    <a:gd name="connsiteY4" fmla="*/ 52978 h 1386064"/>
                    <a:gd name="connsiteX5" fmla="*/ 2483432 w 2483432"/>
                    <a:gd name="connsiteY5" fmla="*/ 33727 h 1386064"/>
                    <a:gd name="connsiteX0" fmla="*/ 114 w 2348679"/>
                    <a:gd name="connsiteY0" fmla="*/ 0 h 1342711"/>
                    <a:gd name="connsiteX1" fmla="*/ 154119 w 2348679"/>
                    <a:gd name="connsiteY1" fmla="*/ 1222408 h 1342711"/>
                    <a:gd name="connsiteX2" fmla="*/ 933765 w 2348679"/>
                    <a:gd name="connsiteY2" fmla="*/ 1232033 h 1342711"/>
                    <a:gd name="connsiteX3" fmla="*/ 1646034 w 2348679"/>
                    <a:gd name="connsiteY3" fmla="*/ 644892 h 1342711"/>
                    <a:gd name="connsiteX4" fmla="*/ 2348679 w 2348679"/>
                    <a:gd name="connsiteY4" fmla="*/ 9625 h 1342711"/>
                    <a:gd name="connsiteX0" fmla="*/ 4 w 2483323"/>
                    <a:gd name="connsiteY0" fmla="*/ 0 h 1342711"/>
                    <a:gd name="connsiteX1" fmla="*/ 288763 w 2483323"/>
                    <a:gd name="connsiteY1" fmla="*/ 1222408 h 1342711"/>
                    <a:gd name="connsiteX2" fmla="*/ 1068409 w 2483323"/>
                    <a:gd name="connsiteY2" fmla="*/ 1232033 h 1342711"/>
                    <a:gd name="connsiteX3" fmla="*/ 1780678 w 2483323"/>
                    <a:gd name="connsiteY3" fmla="*/ 644892 h 1342711"/>
                    <a:gd name="connsiteX4" fmla="*/ 2483323 w 2483323"/>
                    <a:gd name="connsiteY4" fmla="*/ 9625 h 1342711"/>
                    <a:gd name="connsiteX0" fmla="*/ 4 w 2483323"/>
                    <a:gd name="connsiteY0" fmla="*/ 0 h 1233836"/>
                    <a:gd name="connsiteX1" fmla="*/ 327264 w 2483323"/>
                    <a:gd name="connsiteY1" fmla="*/ 798896 h 1233836"/>
                    <a:gd name="connsiteX2" fmla="*/ 1068409 w 2483323"/>
                    <a:gd name="connsiteY2" fmla="*/ 1232033 h 1233836"/>
                    <a:gd name="connsiteX3" fmla="*/ 1780678 w 2483323"/>
                    <a:gd name="connsiteY3" fmla="*/ 644892 h 1233836"/>
                    <a:gd name="connsiteX4" fmla="*/ 2483323 w 2483323"/>
                    <a:gd name="connsiteY4" fmla="*/ 9625 h 1233836"/>
                    <a:gd name="connsiteX0" fmla="*/ 4 w 2483323"/>
                    <a:gd name="connsiteY0" fmla="*/ 0 h 822788"/>
                    <a:gd name="connsiteX1" fmla="*/ 327264 w 2483323"/>
                    <a:gd name="connsiteY1" fmla="*/ 798896 h 822788"/>
                    <a:gd name="connsiteX2" fmla="*/ 1087660 w 2483323"/>
                    <a:gd name="connsiteY2" fmla="*/ 616016 h 822788"/>
                    <a:gd name="connsiteX3" fmla="*/ 1780678 w 2483323"/>
                    <a:gd name="connsiteY3" fmla="*/ 644892 h 822788"/>
                    <a:gd name="connsiteX4" fmla="*/ 2483323 w 2483323"/>
                    <a:gd name="connsiteY4" fmla="*/ 9625 h 822788"/>
                    <a:gd name="connsiteX0" fmla="*/ 4 w 2483323"/>
                    <a:gd name="connsiteY0" fmla="*/ 1744 h 833761"/>
                    <a:gd name="connsiteX1" fmla="*/ 327264 w 2483323"/>
                    <a:gd name="connsiteY1" fmla="*/ 800640 h 833761"/>
                    <a:gd name="connsiteX2" fmla="*/ 1087660 w 2483323"/>
                    <a:gd name="connsiteY2" fmla="*/ 617760 h 833761"/>
                    <a:gd name="connsiteX3" fmla="*/ 1520796 w 2483323"/>
                    <a:gd name="connsiteY3" fmla="*/ 30619 h 833761"/>
                    <a:gd name="connsiteX4" fmla="*/ 2483323 w 2483323"/>
                    <a:gd name="connsiteY4" fmla="*/ 11369 h 833761"/>
                    <a:gd name="connsiteX0" fmla="*/ 3 w 2483322"/>
                    <a:gd name="connsiteY0" fmla="*/ 451 h 828873"/>
                    <a:gd name="connsiteX1" fmla="*/ 327263 w 2483322"/>
                    <a:gd name="connsiteY1" fmla="*/ 799347 h 828873"/>
                    <a:gd name="connsiteX2" fmla="*/ 1001032 w 2483322"/>
                    <a:gd name="connsiteY2" fmla="*/ 597217 h 828873"/>
                    <a:gd name="connsiteX3" fmla="*/ 1520795 w 2483322"/>
                    <a:gd name="connsiteY3" fmla="*/ 29326 h 828873"/>
                    <a:gd name="connsiteX4" fmla="*/ 2483322 w 2483322"/>
                    <a:gd name="connsiteY4" fmla="*/ 10076 h 828873"/>
                    <a:gd name="connsiteX0" fmla="*/ 3 w 2483322"/>
                    <a:gd name="connsiteY0" fmla="*/ 451 h 828873"/>
                    <a:gd name="connsiteX1" fmla="*/ 327263 w 2483322"/>
                    <a:gd name="connsiteY1" fmla="*/ 799347 h 828873"/>
                    <a:gd name="connsiteX2" fmla="*/ 1001032 w 2483322"/>
                    <a:gd name="connsiteY2" fmla="*/ 597217 h 828873"/>
                    <a:gd name="connsiteX3" fmla="*/ 1520795 w 2483322"/>
                    <a:gd name="connsiteY3" fmla="*/ 29326 h 828873"/>
                    <a:gd name="connsiteX4" fmla="*/ 2483322 w 2483322"/>
                    <a:gd name="connsiteY4" fmla="*/ 10076 h 828873"/>
                    <a:gd name="connsiteX0" fmla="*/ 3 w 2483322"/>
                    <a:gd name="connsiteY0" fmla="*/ 451 h 828873"/>
                    <a:gd name="connsiteX1" fmla="*/ 327263 w 2483322"/>
                    <a:gd name="connsiteY1" fmla="*/ 799347 h 828873"/>
                    <a:gd name="connsiteX2" fmla="*/ 1001032 w 2483322"/>
                    <a:gd name="connsiteY2" fmla="*/ 597217 h 828873"/>
                    <a:gd name="connsiteX3" fmla="*/ 1520795 w 2483322"/>
                    <a:gd name="connsiteY3" fmla="*/ 29326 h 828873"/>
                    <a:gd name="connsiteX4" fmla="*/ 2483322 w 2483322"/>
                    <a:gd name="connsiteY4" fmla="*/ 10076 h 828873"/>
                    <a:gd name="connsiteX0" fmla="*/ 3 w 2483322"/>
                    <a:gd name="connsiteY0" fmla="*/ 451 h 828873"/>
                    <a:gd name="connsiteX1" fmla="*/ 327263 w 2483322"/>
                    <a:gd name="connsiteY1" fmla="*/ 799347 h 828873"/>
                    <a:gd name="connsiteX2" fmla="*/ 1001032 w 2483322"/>
                    <a:gd name="connsiteY2" fmla="*/ 597217 h 828873"/>
                    <a:gd name="connsiteX3" fmla="*/ 1520795 w 2483322"/>
                    <a:gd name="connsiteY3" fmla="*/ 29326 h 828873"/>
                    <a:gd name="connsiteX4" fmla="*/ 2483322 w 2483322"/>
                    <a:gd name="connsiteY4" fmla="*/ 10076 h 828873"/>
                    <a:gd name="connsiteX0" fmla="*/ 3 w 2483322"/>
                    <a:gd name="connsiteY0" fmla="*/ 451 h 828873"/>
                    <a:gd name="connsiteX1" fmla="*/ 327263 w 2483322"/>
                    <a:gd name="connsiteY1" fmla="*/ 799347 h 828873"/>
                    <a:gd name="connsiteX2" fmla="*/ 1001032 w 2483322"/>
                    <a:gd name="connsiteY2" fmla="*/ 597217 h 828873"/>
                    <a:gd name="connsiteX3" fmla="*/ 1520795 w 2483322"/>
                    <a:gd name="connsiteY3" fmla="*/ 29326 h 828873"/>
                    <a:gd name="connsiteX4" fmla="*/ 2483322 w 2483322"/>
                    <a:gd name="connsiteY4" fmla="*/ 10076 h 828873"/>
                    <a:gd name="connsiteX0" fmla="*/ 3 w 1520795"/>
                    <a:gd name="connsiteY0" fmla="*/ 0 h 828422"/>
                    <a:gd name="connsiteX1" fmla="*/ 327263 w 1520795"/>
                    <a:gd name="connsiteY1" fmla="*/ 798896 h 828422"/>
                    <a:gd name="connsiteX2" fmla="*/ 1001032 w 1520795"/>
                    <a:gd name="connsiteY2" fmla="*/ 596766 h 828422"/>
                    <a:gd name="connsiteX3" fmla="*/ 1520795 w 1520795"/>
                    <a:gd name="connsiteY3" fmla="*/ 28875 h 828422"/>
                    <a:gd name="connsiteX0" fmla="*/ 3 w 1530420"/>
                    <a:gd name="connsiteY0" fmla="*/ 28876 h 858310"/>
                    <a:gd name="connsiteX1" fmla="*/ 327263 w 1530420"/>
                    <a:gd name="connsiteY1" fmla="*/ 827772 h 858310"/>
                    <a:gd name="connsiteX2" fmla="*/ 1001032 w 1530420"/>
                    <a:gd name="connsiteY2" fmla="*/ 625642 h 858310"/>
                    <a:gd name="connsiteX3" fmla="*/ 1530420 w 1530420"/>
                    <a:gd name="connsiteY3" fmla="*/ 0 h 858310"/>
                    <a:gd name="connsiteX0" fmla="*/ 3 w 1530420"/>
                    <a:gd name="connsiteY0" fmla="*/ 28876 h 858310"/>
                    <a:gd name="connsiteX1" fmla="*/ 327263 w 1530420"/>
                    <a:gd name="connsiteY1" fmla="*/ 827772 h 858310"/>
                    <a:gd name="connsiteX2" fmla="*/ 1001032 w 1530420"/>
                    <a:gd name="connsiteY2" fmla="*/ 625642 h 858310"/>
                    <a:gd name="connsiteX3" fmla="*/ 1530420 w 1530420"/>
                    <a:gd name="connsiteY3" fmla="*/ 0 h 858310"/>
                    <a:gd name="connsiteX0" fmla="*/ 3 w 1530420"/>
                    <a:gd name="connsiteY0" fmla="*/ 28876 h 858310"/>
                    <a:gd name="connsiteX1" fmla="*/ 327263 w 1530420"/>
                    <a:gd name="connsiteY1" fmla="*/ 827772 h 858310"/>
                    <a:gd name="connsiteX2" fmla="*/ 1001032 w 1530420"/>
                    <a:gd name="connsiteY2" fmla="*/ 625642 h 858310"/>
                    <a:gd name="connsiteX3" fmla="*/ 1530420 w 1530420"/>
                    <a:gd name="connsiteY3" fmla="*/ 0 h 858310"/>
                    <a:gd name="connsiteX0" fmla="*/ 3 w 1530420"/>
                    <a:gd name="connsiteY0" fmla="*/ 28876 h 843764"/>
                    <a:gd name="connsiteX1" fmla="*/ 327263 w 1530420"/>
                    <a:gd name="connsiteY1" fmla="*/ 827772 h 843764"/>
                    <a:gd name="connsiteX2" fmla="*/ 1001032 w 1530420"/>
                    <a:gd name="connsiteY2" fmla="*/ 519764 h 843764"/>
                    <a:gd name="connsiteX3" fmla="*/ 1530420 w 1530420"/>
                    <a:gd name="connsiteY3" fmla="*/ 0 h 843764"/>
                    <a:gd name="connsiteX0" fmla="*/ 2 w 1530419"/>
                    <a:gd name="connsiteY0" fmla="*/ 28876 h 843764"/>
                    <a:gd name="connsiteX1" fmla="*/ 471641 w 1530419"/>
                    <a:gd name="connsiteY1" fmla="*/ 827772 h 843764"/>
                    <a:gd name="connsiteX2" fmla="*/ 1001031 w 1530419"/>
                    <a:gd name="connsiteY2" fmla="*/ 519764 h 843764"/>
                    <a:gd name="connsiteX3" fmla="*/ 1530419 w 1530419"/>
                    <a:gd name="connsiteY3" fmla="*/ 0 h 843764"/>
                    <a:gd name="connsiteX0" fmla="*/ 2 w 1530419"/>
                    <a:gd name="connsiteY0" fmla="*/ 28876 h 807045"/>
                    <a:gd name="connsiteX1" fmla="*/ 404265 w 1530419"/>
                    <a:gd name="connsiteY1" fmla="*/ 789271 h 807045"/>
                    <a:gd name="connsiteX2" fmla="*/ 1001031 w 1530419"/>
                    <a:gd name="connsiteY2" fmla="*/ 519764 h 807045"/>
                    <a:gd name="connsiteX3" fmla="*/ 1530419 w 1530419"/>
                    <a:gd name="connsiteY3" fmla="*/ 0 h 807045"/>
                    <a:gd name="connsiteX0" fmla="*/ 2 w 1530419"/>
                    <a:gd name="connsiteY0" fmla="*/ 28876 h 800639"/>
                    <a:gd name="connsiteX1" fmla="*/ 404265 w 1530419"/>
                    <a:gd name="connsiteY1" fmla="*/ 789271 h 800639"/>
                    <a:gd name="connsiteX2" fmla="*/ 933654 w 1530419"/>
                    <a:gd name="connsiteY2" fmla="*/ 452387 h 800639"/>
                    <a:gd name="connsiteX3" fmla="*/ 1530419 w 1530419"/>
                    <a:gd name="connsiteY3" fmla="*/ 0 h 800639"/>
                    <a:gd name="connsiteX0" fmla="*/ 2 w 1530419"/>
                    <a:gd name="connsiteY0" fmla="*/ 28876 h 804950"/>
                    <a:gd name="connsiteX1" fmla="*/ 404265 w 1530419"/>
                    <a:gd name="connsiteY1" fmla="*/ 789271 h 804950"/>
                    <a:gd name="connsiteX2" fmla="*/ 952904 w 1530419"/>
                    <a:gd name="connsiteY2" fmla="*/ 500514 h 804950"/>
                    <a:gd name="connsiteX3" fmla="*/ 1530419 w 1530419"/>
                    <a:gd name="connsiteY3" fmla="*/ 0 h 804950"/>
                    <a:gd name="connsiteX0" fmla="*/ 2 w 1530419"/>
                    <a:gd name="connsiteY0" fmla="*/ 1 h 775843"/>
                    <a:gd name="connsiteX1" fmla="*/ 404265 w 1530419"/>
                    <a:gd name="connsiteY1" fmla="*/ 760396 h 775843"/>
                    <a:gd name="connsiteX2" fmla="*/ 952904 w 1530419"/>
                    <a:gd name="connsiteY2" fmla="*/ 471639 h 775843"/>
                    <a:gd name="connsiteX3" fmla="*/ 1530419 w 1530419"/>
                    <a:gd name="connsiteY3" fmla="*/ 0 h 775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0419" h="775843">
                      <a:moveTo>
                        <a:pt x="2" y="1"/>
                      </a:moveTo>
                      <a:cubicBezTo>
                        <a:pt x="-800" y="508535"/>
                        <a:pt x="245448" y="681790"/>
                        <a:pt x="404265" y="760396"/>
                      </a:cubicBezTo>
                      <a:cubicBezTo>
                        <a:pt x="563082" y="839002"/>
                        <a:pt x="765212" y="598372"/>
                        <a:pt x="952904" y="471639"/>
                      </a:cubicBezTo>
                      <a:cubicBezTo>
                        <a:pt x="1140596" y="344906"/>
                        <a:pt x="1283371" y="97857"/>
                        <a:pt x="1530419" y="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351809" y="3745832"/>
                  <a:ext cx="1357162" cy="1318661"/>
                </a:xfrm>
                <a:custGeom>
                  <a:avLst/>
                  <a:gdLst>
                    <a:gd name="connsiteX0" fmla="*/ 0 w 1357162"/>
                    <a:gd name="connsiteY0" fmla="*/ 1318661 h 1318661"/>
                    <a:gd name="connsiteX1" fmla="*/ 529390 w 1357162"/>
                    <a:gd name="connsiteY1" fmla="*/ 981777 h 1318661"/>
                    <a:gd name="connsiteX2" fmla="*/ 1058779 w 1357162"/>
                    <a:gd name="connsiteY2" fmla="*/ 385010 h 1318661"/>
                    <a:gd name="connsiteX3" fmla="*/ 1357162 w 1357162"/>
                    <a:gd name="connsiteY3" fmla="*/ 0 h 1318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162" h="1318661">
                      <a:moveTo>
                        <a:pt x="0" y="1318661"/>
                      </a:moveTo>
                      <a:cubicBezTo>
                        <a:pt x="176463" y="1228023"/>
                        <a:pt x="352927" y="1137385"/>
                        <a:pt x="529390" y="981777"/>
                      </a:cubicBezTo>
                      <a:cubicBezTo>
                        <a:pt x="705853" y="826169"/>
                        <a:pt x="920817" y="548639"/>
                        <a:pt x="1058779" y="385010"/>
                      </a:cubicBezTo>
                      <a:cubicBezTo>
                        <a:pt x="1196741" y="221380"/>
                        <a:pt x="1276951" y="110690"/>
                        <a:pt x="1357162" y="0"/>
                      </a:cubicBezTo>
                    </a:path>
                  </a:pathLst>
                </a:custGeom>
                <a:noFill/>
                <a:ln>
                  <a:solidFill>
                    <a:srgbClr val="00B0F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>
                  <a:stCxn id="23" idx="3"/>
                </p:cNvCxnSpPr>
                <p:nvPr/>
              </p:nvCxnSpPr>
              <p:spPr>
                <a:xfrm>
                  <a:off x="5708971" y="3745832"/>
                  <a:ext cx="385010" cy="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stCxn id="25" idx="3"/>
                </p:cNvCxnSpPr>
                <p:nvPr/>
              </p:nvCxnSpPr>
              <p:spPr>
                <a:xfrm>
                  <a:off x="5293480" y="3748238"/>
                  <a:ext cx="38019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31" idx="1"/>
                </p:cNvCxnSpPr>
                <p:nvPr/>
              </p:nvCxnSpPr>
              <p:spPr>
                <a:xfrm flipH="1">
                  <a:off x="3478291" y="3220254"/>
                  <a:ext cx="267010" cy="322152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3745301" y="2927866"/>
                  <a:ext cx="375702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Modifications before disruptive events that improve system performance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cxnSp>
              <p:nvCxnSpPr>
                <p:cNvPr id="1025" name="Straight Arrow Connector 1024"/>
                <p:cNvCxnSpPr/>
                <p:nvPr/>
              </p:nvCxnSpPr>
              <p:spPr>
                <a:xfrm>
                  <a:off x="5901476" y="4281340"/>
                  <a:ext cx="192505" cy="242741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5598762" y="4575155"/>
                  <a:ext cx="213216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Repairs after disruptive event to restore system functionality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1032" name="Rectangle 1031"/>
              <p:cNvSpPr/>
              <p:nvPr/>
            </p:nvSpPr>
            <p:spPr>
              <a:xfrm>
                <a:off x="879675" y="1577050"/>
                <a:ext cx="6740325" cy="398913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2436679" y="2612555"/>
                <a:ext cx="0" cy="138603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82509" y="2530919"/>
                <a:ext cx="16209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Lost</a:t>
                </a:r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F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unctionality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232475" y="2675112"/>
                <a:ext cx="2209800" cy="1318661"/>
              </a:xfrm>
              <a:custGeom>
                <a:avLst/>
                <a:gdLst>
                  <a:gd name="connsiteX0" fmla="*/ 0 w 1357162"/>
                  <a:gd name="connsiteY0" fmla="*/ 1318661 h 1318661"/>
                  <a:gd name="connsiteX1" fmla="*/ 529390 w 1357162"/>
                  <a:gd name="connsiteY1" fmla="*/ 981777 h 1318661"/>
                  <a:gd name="connsiteX2" fmla="*/ 1058779 w 1357162"/>
                  <a:gd name="connsiteY2" fmla="*/ 385010 h 1318661"/>
                  <a:gd name="connsiteX3" fmla="*/ 1357162 w 1357162"/>
                  <a:gd name="connsiteY3" fmla="*/ 0 h 13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7162" h="1318661">
                    <a:moveTo>
                      <a:pt x="0" y="1318661"/>
                    </a:moveTo>
                    <a:cubicBezTo>
                      <a:pt x="176463" y="1228023"/>
                      <a:pt x="352927" y="1137385"/>
                      <a:pt x="529390" y="981777"/>
                    </a:cubicBezTo>
                    <a:cubicBezTo>
                      <a:pt x="705853" y="826169"/>
                      <a:pt x="920817" y="548639"/>
                      <a:pt x="1058779" y="385010"/>
                    </a:cubicBezTo>
                    <a:cubicBezTo>
                      <a:pt x="1196741" y="221380"/>
                      <a:pt x="1276951" y="110690"/>
                      <a:pt x="1357162" y="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634378" y="2484121"/>
                <a:ext cx="1210139" cy="908074"/>
              </a:xfrm>
              <a:custGeom>
                <a:avLst/>
                <a:gdLst>
                  <a:gd name="connsiteX0" fmla="*/ 114 w 3397832"/>
                  <a:gd name="connsiteY0" fmla="*/ 18216 h 1381608"/>
                  <a:gd name="connsiteX1" fmla="*/ 154119 w 3397832"/>
                  <a:gd name="connsiteY1" fmla="*/ 1240624 h 1381608"/>
                  <a:gd name="connsiteX2" fmla="*/ 933765 w 3397832"/>
                  <a:gd name="connsiteY2" fmla="*/ 1250249 h 1381608"/>
                  <a:gd name="connsiteX3" fmla="*/ 1934792 w 3397832"/>
                  <a:gd name="connsiteY3" fmla="*/ 297348 h 1381608"/>
                  <a:gd name="connsiteX4" fmla="*/ 2348679 w 3397832"/>
                  <a:gd name="connsiteY4" fmla="*/ 27841 h 1381608"/>
                  <a:gd name="connsiteX5" fmla="*/ 3397832 w 3397832"/>
                  <a:gd name="connsiteY5" fmla="*/ 8590 h 1381608"/>
                  <a:gd name="connsiteX6" fmla="*/ 3397832 w 3397832"/>
                  <a:gd name="connsiteY6" fmla="*/ 8590 h 1381608"/>
                  <a:gd name="connsiteX0" fmla="*/ 114 w 3397832"/>
                  <a:gd name="connsiteY0" fmla="*/ 44406 h 1387117"/>
                  <a:gd name="connsiteX1" fmla="*/ 154119 w 3397832"/>
                  <a:gd name="connsiteY1" fmla="*/ 1266814 h 1387117"/>
                  <a:gd name="connsiteX2" fmla="*/ 933765 w 3397832"/>
                  <a:gd name="connsiteY2" fmla="*/ 1276439 h 1387117"/>
                  <a:gd name="connsiteX3" fmla="*/ 1646034 w 3397832"/>
                  <a:gd name="connsiteY3" fmla="*/ 689298 h 1387117"/>
                  <a:gd name="connsiteX4" fmla="*/ 2348679 w 3397832"/>
                  <a:gd name="connsiteY4" fmla="*/ 54031 h 1387117"/>
                  <a:gd name="connsiteX5" fmla="*/ 3397832 w 3397832"/>
                  <a:gd name="connsiteY5" fmla="*/ 34780 h 1387117"/>
                  <a:gd name="connsiteX6" fmla="*/ 3397832 w 3397832"/>
                  <a:gd name="connsiteY6" fmla="*/ 34780 h 1387117"/>
                  <a:gd name="connsiteX0" fmla="*/ 114 w 3398415"/>
                  <a:gd name="connsiteY0" fmla="*/ 43561 h 1386272"/>
                  <a:gd name="connsiteX1" fmla="*/ 154119 w 3398415"/>
                  <a:gd name="connsiteY1" fmla="*/ 1265969 h 1386272"/>
                  <a:gd name="connsiteX2" fmla="*/ 933765 w 3398415"/>
                  <a:gd name="connsiteY2" fmla="*/ 1275594 h 1386272"/>
                  <a:gd name="connsiteX3" fmla="*/ 1646034 w 3398415"/>
                  <a:gd name="connsiteY3" fmla="*/ 688453 h 1386272"/>
                  <a:gd name="connsiteX4" fmla="*/ 2348679 w 3398415"/>
                  <a:gd name="connsiteY4" fmla="*/ 53186 h 1386272"/>
                  <a:gd name="connsiteX5" fmla="*/ 3397832 w 3398415"/>
                  <a:gd name="connsiteY5" fmla="*/ 33935 h 1386272"/>
                  <a:gd name="connsiteX6" fmla="*/ 2483432 w 3398415"/>
                  <a:gd name="connsiteY6" fmla="*/ 33935 h 1386272"/>
                  <a:gd name="connsiteX0" fmla="*/ 114 w 3398415"/>
                  <a:gd name="connsiteY0" fmla="*/ 43561 h 1386272"/>
                  <a:gd name="connsiteX1" fmla="*/ 154119 w 3398415"/>
                  <a:gd name="connsiteY1" fmla="*/ 1265969 h 1386272"/>
                  <a:gd name="connsiteX2" fmla="*/ 933765 w 3398415"/>
                  <a:gd name="connsiteY2" fmla="*/ 1275594 h 1386272"/>
                  <a:gd name="connsiteX3" fmla="*/ 1646034 w 3398415"/>
                  <a:gd name="connsiteY3" fmla="*/ 688453 h 1386272"/>
                  <a:gd name="connsiteX4" fmla="*/ 2348679 w 3398415"/>
                  <a:gd name="connsiteY4" fmla="*/ 53186 h 1386272"/>
                  <a:gd name="connsiteX5" fmla="*/ 3397832 w 3398415"/>
                  <a:gd name="connsiteY5" fmla="*/ 33935 h 1386272"/>
                  <a:gd name="connsiteX6" fmla="*/ 2483432 w 3398415"/>
                  <a:gd name="connsiteY6" fmla="*/ 33935 h 1386272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483432"/>
                  <a:gd name="connsiteY0" fmla="*/ 43353 h 1386064"/>
                  <a:gd name="connsiteX1" fmla="*/ 154119 w 2483432"/>
                  <a:gd name="connsiteY1" fmla="*/ 1265761 h 1386064"/>
                  <a:gd name="connsiteX2" fmla="*/ 933765 w 2483432"/>
                  <a:gd name="connsiteY2" fmla="*/ 1275386 h 1386064"/>
                  <a:gd name="connsiteX3" fmla="*/ 1646034 w 2483432"/>
                  <a:gd name="connsiteY3" fmla="*/ 688245 h 1386064"/>
                  <a:gd name="connsiteX4" fmla="*/ 2348679 w 2483432"/>
                  <a:gd name="connsiteY4" fmla="*/ 52978 h 1386064"/>
                  <a:gd name="connsiteX5" fmla="*/ 2483432 w 2483432"/>
                  <a:gd name="connsiteY5" fmla="*/ 33727 h 1386064"/>
                  <a:gd name="connsiteX0" fmla="*/ 114 w 2348679"/>
                  <a:gd name="connsiteY0" fmla="*/ 0 h 1342711"/>
                  <a:gd name="connsiteX1" fmla="*/ 154119 w 2348679"/>
                  <a:gd name="connsiteY1" fmla="*/ 1222408 h 1342711"/>
                  <a:gd name="connsiteX2" fmla="*/ 933765 w 2348679"/>
                  <a:gd name="connsiteY2" fmla="*/ 1232033 h 1342711"/>
                  <a:gd name="connsiteX3" fmla="*/ 1646034 w 2348679"/>
                  <a:gd name="connsiteY3" fmla="*/ 644892 h 1342711"/>
                  <a:gd name="connsiteX4" fmla="*/ 2348679 w 2348679"/>
                  <a:gd name="connsiteY4" fmla="*/ 9625 h 1342711"/>
                  <a:gd name="connsiteX0" fmla="*/ 4 w 2483323"/>
                  <a:gd name="connsiteY0" fmla="*/ 0 h 1342711"/>
                  <a:gd name="connsiteX1" fmla="*/ 288763 w 2483323"/>
                  <a:gd name="connsiteY1" fmla="*/ 1222408 h 1342711"/>
                  <a:gd name="connsiteX2" fmla="*/ 1068409 w 2483323"/>
                  <a:gd name="connsiteY2" fmla="*/ 1232033 h 1342711"/>
                  <a:gd name="connsiteX3" fmla="*/ 1780678 w 2483323"/>
                  <a:gd name="connsiteY3" fmla="*/ 644892 h 1342711"/>
                  <a:gd name="connsiteX4" fmla="*/ 2483323 w 2483323"/>
                  <a:gd name="connsiteY4" fmla="*/ 9625 h 1342711"/>
                  <a:gd name="connsiteX0" fmla="*/ 4 w 2483323"/>
                  <a:gd name="connsiteY0" fmla="*/ 0 h 1233836"/>
                  <a:gd name="connsiteX1" fmla="*/ 327264 w 2483323"/>
                  <a:gd name="connsiteY1" fmla="*/ 798896 h 1233836"/>
                  <a:gd name="connsiteX2" fmla="*/ 1068409 w 2483323"/>
                  <a:gd name="connsiteY2" fmla="*/ 1232033 h 1233836"/>
                  <a:gd name="connsiteX3" fmla="*/ 1780678 w 2483323"/>
                  <a:gd name="connsiteY3" fmla="*/ 644892 h 1233836"/>
                  <a:gd name="connsiteX4" fmla="*/ 2483323 w 2483323"/>
                  <a:gd name="connsiteY4" fmla="*/ 9625 h 1233836"/>
                  <a:gd name="connsiteX0" fmla="*/ 4 w 2483323"/>
                  <a:gd name="connsiteY0" fmla="*/ 0 h 822788"/>
                  <a:gd name="connsiteX1" fmla="*/ 327264 w 2483323"/>
                  <a:gd name="connsiteY1" fmla="*/ 798896 h 822788"/>
                  <a:gd name="connsiteX2" fmla="*/ 1087660 w 2483323"/>
                  <a:gd name="connsiteY2" fmla="*/ 616016 h 822788"/>
                  <a:gd name="connsiteX3" fmla="*/ 1780678 w 2483323"/>
                  <a:gd name="connsiteY3" fmla="*/ 644892 h 822788"/>
                  <a:gd name="connsiteX4" fmla="*/ 2483323 w 2483323"/>
                  <a:gd name="connsiteY4" fmla="*/ 9625 h 822788"/>
                  <a:gd name="connsiteX0" fmla="*/ 4 w 2483323"/>
                  <a:gd name="connsiteY0" fmla="*/ 1744 h 833761"/>
                  <a:gd name="connsiteX1" fmla="*/ 327264 w 2483323"/>
                  <a:gd name="connsiteY1" fmla="*/ 800640 h 833761"/>
                  <a:gd name="connsiteX2" fmla="*/ 1087660 w 2483323"/>
                  <a:gd name="connsiteY2" fmla="*/ 617760 h 833761"/>
                  <a:gd name="connsiteX3" fmla="*/ 1520796 w 2483323"/>
                  <a:gd name="connsiteY3" fmla="*/ 30619 h 833761"/>
                  <a:gd name="connsiteX4" fmla="*/ 2483323 w 2483323"/>
                  <a:gd name="connsiteY4" fmla="*/ 11369 h 833761"/>
                  <a:gd name="connsiteX0" fmla="*/ 3 w 2483322"/>
                  <a:gd name="connsiteY0" fmla="*/ 451 h 828873"/>
                  <a:gd name="connsiteX1" fmla="*/ 327263 w 2483322"/>
                  <a:gd name="connsiteY1" fmla="*/ 799347 h 828873"/>
                  <a:gd name="connsiteX2" fmla="*/ 1001032 w 2483322"/>
                  <a:gd name="connsiteY2" fmla="*/ 597217 h 828873"/>
                  <a:gd name="connsiteX3" fmla="*/ 1520795 w 2483322"/>
                  <a:gd name="connsiteY3" fmla="*/ 29326 h 828873"/>
                  <a:gd name="connsiteX4" fmla="*/ 2483322 w 2483322"/>
                  <a:gd name="connsiteY4" fmla="*/ 10076 h 828873"/>
                  <a:gd name="connsiteX0" fmla="*/ 3 w 2483322"/>
                  <a:gd name="connsiteY0" fmla="*/ 451 h 828873"/>
                  <a:gd name="connsiteX1" fmla="*/ 327263 w 2483322"/>
                  <a:gd name="connsiteY1" fmla="*/ 799347 h 828873"/>
                  <a:gd name="connsiteX2" fmla="*/ 1001032 w 2483322"/>
                  <a:gd name="connsiteY2" fmla="*/ 597217 h 828873"/>
                  <a:gd name="connsiteX3" fmla="*/ 1520795 w 2483322"/>
                  <a:gd name="connsiteY3" fmla="*/ 29326 h 828873"/>
                  <a:gd name="connsiteX4" fmla="*/ 2483322 w 2483322"/>
                  <a:gd name="connsiteY4" fmla="*/ 10076 h 828873"/>
                  <a:gd name="connsiteX0" fmla="*/ 3 w 2483322"/>
                  <a:gd name="connsiteY0" fmla="*/ 451 h 828873"/>
                  <a:gd name="connsiteX1" fmla="*/ 327263 w 2483322"/>
                  <a:gd name="connsiteY1" fmla="*/ 799347 h 828873"/>
                  <a:gd name="connsiteX2" fmla="*/ 1001032 w 2483322"/>
                  <a:gd name="connsiteY2" fmla="*/ 597217 h 828873"/>
                  <a:gd name="connsiteX3" fmla="*/ 1520795 w 2483322"/>
                  <a:gd name="connsiteY3" fmla="*/ 29326 h 828873"/>
                  <a:gd name="connsiteX4" fmla="*/ 2483322 w 2483322"/>
                  <a:gd name="connsiteY4" fmla="*/ 10076 h 828873"/>
                  <a:gd name="connsiteX0" fmla="*/ 3 w 2483322"/>
                  <a:gd name="connsiteY0" fmla="*/ 451 h 828873"/>
                  <a:gd name="connsiteX1" fmla="*/ 327263 w 2483322"/>
                  <a:gd name="connsiteY1" fmla="*/ 799347 h 828873"/>
                  <a:gd name="connsiteX2" fmla="*/ 1001032 w 2483322"/>
                  <a:gd name="connsiteY2" fmla="*/ 597217 h 828873"/>
                  <a:gd name="connsiteX3" fmla="*/ 1520795 w 2483322"/>
                  <a:gd name="connsiteY3" fmla="*/ 29326 h 828873"/>
                  <a:gd name="connsiteX4" fmla="*/ 2483322 w 2483322"/>
                  <a:gd name="connsiteY4" fmla="*/ 10076 h 828873"/>
                  <a:gd name="connsiteX0" fmla="*/ 3 w 2483322"/>
                  <a:gd name="connsiteY0" fmla="*/ 451 h 828873"/>
                  <a:gd name="connsiteX1" fmla="*/ 327263 w 2483322"/>
                  <a:gd name="connsiteY1" fmla="*/ 799347 h 828873"/>
                  <a:gd name="connsiteX2" fmla="*/ 1001032 w 2483322"/>
                  <a:gd name="connsiteY2" fmla="*/ 597217 h 828873"/>
                  <a:gd name="connsiteX3" fmla="*/ 1520795 w 2483322"/>
                  <a:gd name="connsiteY3" fmla="*/ 29326 h 828873"/>
                  <a:gd name="connsiteX4" fmla="*/ 2483322 w 2483322"/>
                  <a:gd name="connsiteY4" fmla="*/ 10076 h 828873"/>
                  <a:gd name="connsiteX0" fmla="*/ 3 w 1520795"/>
                  <a:gd name="connsiteY0" fmla="*/ 0 h 828422"/>
                  <a:gd name="connsiteX1" fmla="*/ 327263 w 1520795"/>
                  <a:gd name="connsiteY1" fmla="*/ 798896 h 828422"/>
                  <a:gd name="connsiteX2" fmla="*/ 1001032 w 1520795"/>
                  <a:gd name="connsiteY2" fmla="*/ 596766 h 828422"/>
                  <a:gd name="connsiteX3" fmla="*/ 1520795 w 1520795"/>
                  <a:gd name="connsiteY3" fmla="*/ 28875 h 828422"/>
                  <a:gd name="connsiteX0" fmla="*/ 3 w 1530420"/>
                  <a:gd name="connsiteY0" fmla="*/ 28876 h 858310"/>
                  <a:gd name="connsiteX1" fmla="*/ 327263 w 1530420"/>
                  <a:gd name="connsiteY1" fmla="*/ 827772 h 858310"/>
                  <a:gd name="connsiteX2" fmla="*/ 1001032 w 1530420"/>
                  <a:gd name="connsiteY2" fmla="*/ 625642 h 858310"/>
                  <a:gd name="connsiteX3" fmla="*/ 1530420 w 1530420"/>
                  <a:gd name="connsiteY3" fmla="*/ 0 h 858310"/>
                  <a:gd name="connsiteX0" fmla="*/ 3 w 1530420"/>
                  <a:gd name="connsiteY0" fmla="*/ 28876 h 858310"/>
                  <a:gd name="connsiteX1" fmla="*/ 327263 w 1530420"/>
                  <a:gd name="connsiteY1" fmla="*/ 827772 h 858310"/>
                  <a:gd name="connsiteX2" fmla="*/ 1001032 w 1530420"/>
                  <a:gd name="connsiteY2" fmla="*/ 625642 h 858310"/>
                  <a:gd name="connsiteX3" fmla="*/ 1530420 w 1530420"/>
                  <a:gd name="connsiteY3" fmla="*/ 0 h 858310"/>
                  <a:gd name="connsiteX0" fmla="*/ 3 w 1530420"/>
                  <a:gd name="connsiteY0" fmla="*/ 28876 h 858310"/>
                  <a:gd name="connsiteX1" fmla="*/ 327263 w 1530420"/>
                  <a:gd name="connsiteY1" fmla="*/ 827772 h 858310"/>
                  <a:gd name="connsiteX2" fmla="*/ 1001032 w 1530420"/>
                  <a:gd name="connsiteY2" fmla="*/ 625642 h 858310"/>
                  <a:gd name="connsiteX3" fmla="*/ 1530420 w 1530420"/>
                  <a:gd name="connsiteY3" fmla="*/ 0 h 858310"/>
                  <a:gd name="connsiteX0" fmla="*/ 3 w 1530420"/>
                  <a:gd name="connsiteY0" fmla="*/ 28876 h 843764"/>
                  <a:gd name="connsiteX1" fmla="*/ 327263 w 1530420"/>
                  <a:gd name="connsiteY1" fmla="*/ 827772 h 843764"/>
                  <a:gd name="connsiteX2" fmla="*/ 1001032 w 1530420"/>
                  <a:gd name="connsiteY2" fmla="*/ 519764 h 843764"/>
                  <a:gd name="connsiteX3" fmla="*/ 1530420 w 1530420"/>
                  <a:gd name="connsiteY3" fmla="*/ 0 h 843764"/>
                  <a:gd name="connsiteX0" fmla="*/ 2 w 1530419"/>
                  <a:gd name="connsiteY0" fmla="*/ 28876 h 843764"/>
                  <a:gd name="connsiteX1" fmla="*/ 471641 w 1530419"/>
                  <a:gd name="connsiteY1" fmla="*/ 827772 h 843764"/>
                  <a:gd name="connsiteX2" fmla="*/ 1001031 w 1530419"/>
                  <a:gd name="connsiteY2" fmla="*/ 519764 h 843764"/>
                  <a:gd name="connsiteX3" fmla="*/ 1530419 w 1530419"/>
                  <a:gd name="connsiteY3" fmla="*/ 0 h 843764"/>
                  <a:gd name="connsiteX0" fmla="*/ 2 w 1530419"/>
                  <a:gd name="connsiteY0" fmla="*/ 28876 h 807045"/>
                  <a:gd name="connsiteX1" fmla="*/ 404265 w 1530419"/>
                  <a:gd name="connsiteY1" fmla="*/ 789271 h 807045"/>
                  <a:gd name="connsiteX2" fmla="*/ 1001031 w 1530419"/>
                  <a:gd name="connsiteY2" fmla="*/ 519764 h 807045"/>
                  <a:gd name="connsiteX3" fmla="*/ 1530419 w 1530419"/>
                  <a:gd name="connsiteY3" fmla="*/ 0 h 807045"/>
                  <a:gd name="connsiteX0" fmla="*/ 2 w 1530419"/>
                  <a:gd name="connsiteY0" fmla="*/ 28876 h 800639"/>
                  <a:gd name="connsiteX1" fmla="*/ 404265 w 1530419"/>
                  <a:gd name="connsiteY1" fmla="*/ 789271 h 800639"/>
                  <a:gd name="connsiteX2" fmla="*/ 933654 w 1530419"/>
                  <a:gd name="connsiteY2" fmla="*/ 452387 h 800639"/>
                  <a:gd name="connsiteX3" fmla="*/ 1530419 w 1530419"/>
                  <a:gd name="connsiteY3" fmla="*/ 0 h 800639"/>
                  <a:gd name="connsiteX0" fmla="*/ 2 w 1530419"/>
                  <a:gd name="connsiteY0" fmla="*/ 28876 h 804950"/>
                  <a:gd name="connsiteX1" fmla="*/ 404265 w 1530419"/>
                  <a:gd name="connsiteY1" fmla="*/ 789271 h 804950"/>
                  <a:gd name="connsiteX2" fmla="*/ 952904 w 1530419"/>
                  <a:gd name="connsiteY2" fmla="*/ 500514 h 804950"/>
                  <a:gd name="connsiteX3" fmla="*/ 1530419 w 1530419"/>
                  <a:gd name="connsiteY3" fmla="*/ 0 h 804950"/>
                  <a:gd name="connsiteX0" fmla="*/ 2 w 1530419"/>
                  <a:gd name="connsiteY0" fmla="*/ 1 h 775843"/>
                  <a:gd name="connsiteX1" fmla="*/ 404265 w 1530419"/>
                  <a:gd name="connsiteY1" fmla="*/ 760396 h 775843"/>
                  <a:gd name="connsiteX2" fmla="*/ 952904 w 1530419"/>
                  <a:gd name="connsiteY2" fmla="*/ 471639 h 775843"/>
                  <a:gd name="connsiteX3" fmla="*/ 1530419 w 1530419"/>
                  <a:gd name="connsiteY3" fmla="*/ 0 h 775843"/>
                  <a:gd name="connsiteX0" fmla="*/ 2 w 1530419"/>
                  <a:gd name="connsiteY0" fmla="*/ 96043 h 871885"/>
                  <a:gd name="connsiteX1" fmla="*/ 404265 w 1530419"/>
                  <a:gd name="connsiteY1" fmla="*/ 856438 h 871885"/>
                  <a:gd name="connsiteX2" fmla="*/ 952904 w 1530419"/>
                  <a:gd name="connsiteY2" fmla="*/ 567681 h 871885"/>
                  <a:gd name="connsiteX3" fmla="*/ 1530419 w 1530419"/>
                  <a:gd name="connsiteY3" fmla="*/ 0 h 871885"/>
                  <a:gd name="connsiteX0" fmla="*/ 2 w 1530418"/>
                  <a:gd name="connsiteY0" fmla="*/ 27442 h 875453"/>
                  <a:gd name="connsiteX1" fmla="*/ 404264 w 1530418"/>
                  <a:gd name="connsiteY1" fmla="*/ 856438 h 875453"/>
                  <a:gd name="connsiteX2" fmla="*/ 952903 w 1530418"/>
                  <a:gd name="connsiteY2" fmla="*/ 567681 h 875453"/>
                  <a:gd name="connsiteX3" fmla="*/ 1530418 w 1530418"/>
                  <a:gd name="connsiteY3" fmla="*/ 0 h 875453"/>
                  <a:gd name="connsiteX0" fmla="*/ 2 w 1530418"/>
                  <a:gd name="connsiteY0" fmla="*/ 27442 h 739901"/>
                  <a:gd name="connsiteX1" fmla="*/ 433174 w 1530418"/>
                  <a:gd name="connsiteY1" fmla="*/ 705514 h 739901"/>
                  <a:gd name="connsiteX2" fmla="*/ 952903 w 1530418"/>
                  <a:gd name="connsiteY2" fmla="*/ 567681 h 739901"/>
                  <a:gd name="connsiteX3" fmla="*/ 1530418 w 1530418"/>
                  <a:gd name="connsiteY3" fmla="*/ 0 h 739901"/>
                  <a:gd name="connsiteX0" fmla="*/ 2 w 1530418"/>
                  <a:gd name="connsiteY0" fmla="*/ 27442 h 888410"/>
                  <a:gd name="connsiteX1" fmla="*/ 433174 w 1530418"/>
                  <a:gd name="connsiteY1" fmla="*/ 870158 h 888410"/>
                  <a:gd name="connsiteX2" fmla="*/ 952903 w 1530418"/>
                  <a:gd name="connsiteY2" fmla="*/ 567681 h 888410"/>
                  <a:gd name="connsiteX3" fmla="*/ 1530418 w 1530418"/>
                  <a:gd name="connsiteY3" fmla="*/ 0 h 888410"/>
                  <a:gd name="connsiteX0" fmla="*/ 2 w 1530418"/>
                  <a:gd name="connsiteY0" fmla="*/ 0 h 860968"/>
                  <a:gd name="connsiteX1" fmla="*/ 433174 w 1530418"/>
                  <a:gd name="connsiteY1" fmla="*/ 842716 h 860968"/>
                  <a:gd name="connsiteX2" fmla="*/ 952903 w 1530418"/>
                  <a:gd name="connsiteY2" fmla="*/ 540239 h 860968"/>
                  <a:gd name="connsiteX3" fmla="*/ 1530418 w 1530418"/>
                  <a:gd name="connsiteY3" fmla="*/ 54880 h 860968"/>
                  <a:gd name="connsiteX0" fmla="*/ 2 w 1530418"/>
                  <a:gd name="connsiteY0" fmla="*/ 1 h 860969"/>
                  <a:gd name="connsiteX1" fmla="*/ 433174 w 1530418"/>
                  <a:gd name="connsiteY1" fmla="*/ 842717 h 860969"/>
                  <a:gd name="connsiteX2" fmla="*/ 952903 w 1530418"/>
                  <a:gd name="connsiteY2" fmla="*/ 540240 h 860969"/>
                  <a:gd name="connsiteX3" fmla="*/ 1530418 w 1530418"/>
                  <a:gd name="connsiteY3" fmla="*/ 0 h 860969"/>
                  <a:gd name="connsiteX0" fmla="*/ 2 w 1530418"/>
                  <a:gd name="connsiteY0" fmla="*/ 1 h 1086760"/>
                  <a:gd name="connsiteX1" fmla="*/ 447629 w 1530418"/>
                  <a:gd name="connsiteY1" fmla="*/ 1075963 h 1086760"/>
                  <a:gd name="connsiteX2" fmla="*/ 952903 w 1530418"/>
                  <a:gd name="connsiteY2" fmla="*/ 540240 h 1086760"/>
                  <a:gd name="connsiteX3" fmla="*/ 1530418 w 1530418"/>
                  <a:gd name="connsiteY3" fmla="*/ 0 h 1086760"/>
                  <a:gd name="connsiteX0" fmla="*/ 2 w 1530418"/>
                  <a:gd name="connsiteY0" fmla="*/ 1 h 1090033"/>
                  <a:gd name="connsiteX1" fmla="*/ 447629 w 1530418"/>
                  <a:gd name="connsiteY1" fmla="*/ 1075963 h 1090033"/>
                  <a:gd name="connsiteX2" fmla="*/ 1010724 w 1530418"/>
                  <a:gd name="connsiteY2" fmla="*/ 595122 h 1090033"/>
                  <a:gd name="connsiteX3" fmla="*/ 1530418 w 1530418"/>
                  <a:gd name="connsiteY3" fmla="*/ 0 h 1090033"/>
                  <a:gd name="connsiteX0" fmla="*/ 2 w 1530418"/>
                  <a:gd name="connsiteY0" fmla="*/ 1 h 1090033"/>
                  <a:gd name="connsiteX1" fmla="*/ 447629 w 1530418"/>
                  <a:gd name="connsiteY1" fmla="*/ 1075963 h 1090033"/>
                  <a:gd name="connsiteX2" fmla="*/ 1010724 w 1530418"/>
                  <a:gd name="connsiteY2" fmla="*/ 595122 h 1090033"/>
                  <a:gd name="connsiteX3" fmla="*/ 1530418 w 1530418"/>
                  <a:gd name="connsiteY3" fmla="*/ 0 h 1090033"/>
                  <a:gd name="connsiteX0" fmla="*/ 2 w 1530418"/>
                  <a:gd name="connsiteY0" fmla="*/ 1 h 1090033"/>
                  <a:gd name="connsiteX1" fmla="*/ 447629 w 1530418"/>
                  <a:gd name="connsiteY1" fmla="*/ 1075963 h 1090033"/>
                  <a:gd name="connsiteX2" fmla="*/ 1010724 w 1530418"/>
                  <a:gd name="connsiteY2" fmla="*/ 595122 h 1090033"/>
                  <a:gd name="connsiteX3" fmla="*/ 1530418 w 1530418"/>
                  <a:gd name="connsiteY3" fmla="*/ 0 h 109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418" h="1090033">
                    <a:moveTo>
                      <a:pt x="2" y="1"/>
                    </a:moveTo>
                    <a:cubicBezTo>
                      <a:pt x="-800" y="508535"/>
                      <a:pt x="279175" y="976776"/>
                      <a:pt x="447629" y="1075963"/>
                    </a:cubicBezTo>
                    <a:cubicBezTo>
                      <a:pt x="616083" y="1175150"/>
                      <a:pt x="823032" y="721855"/>
                      <a:pt x="1010724" y="595122"/>
                    </a:cubicBezTo>
                    <a:lnTo>
                      <a:pt x="1530418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990837" y="2499928"/>
                <a:ext cx="1183128" cy="985278"/>
              </a:xfrm>
              <a:custGeom>
                <a:avLst/>
                <a:gdLst>
                  <a:gd name="connsiteX0" fmla="*/ 1189608 w 1509204"/>
                  <a:gd name="connsiteY0" fmla="*/ 0 h 798990"/>
                  <a:gd name="connsiteX1" fmla="*/ 1509204 w 1509204"/>
                  <a:gd name="connsiteY1" fmla="*/ 17755 h 798990"/>
                  <a:gd name="connsiteX2" fmla="*/ 754602 w 1509204"/>
                  <a:gd name="connsiteY2" fmla="*/ 648070 h 798990"/>
                  <a:gd name="connsiteX3" fmla="*/ 612559 w 1509204"/>
                  <a:gd name="connsiteY3" fmla="*/ 736847 h 798990"/>
                  <a:gd name="connsiteX4" fmla="*/ 497150 w 1509204"/>
                  <a:gd name="connsiteY4" fmla="*/ 798990 h 798990"/>
                  <a:gd name="connsiteX5" fmla="*/ 355107 w 1509204"/>
                  <a:gd name="connsiteY5" fmla="*/ 727969 h 798990"/>
                  <a:gd name="connsiteX6" fmla="*/ 204186 w 1509204"/>
                  <a:gd name="connsiteY6" fmla="*/ 594804 h 798990"/>
                  <a:gd name="connsiteX7" fmla="*/ 79899 w 1509204"/>
                  <a:gd name="connsiteY7" fmla="*/ 417251 h 798990"/>
                  <a:gd name="connsiteX8" fmla="*/ 0 w 1509204"/>
                  <a:gd name="connsiteY8" fmla="*/ 204186 h 798990"/>
                  <a:gd name="connsiteX9" fmla="*/ 195309 w 1509204"/>
                  <a:gd name="connsiteY9" fmla="*/ 461639 h 798990"/>
                  <a:gd name="connsiteX10" fmla="*/ 319596 w 1509204"/>
                  <a:gd name="connsiteY10" fmla="*/ 541538 h 798990"/>
                  <a:gd name="connsiteX11" fmla="*/ 461639 w 1509204"/>
                  <a:gd name="connsiteY11" fmla="*/ 550416 h 798990"/>
                  <a:gd name="connsiteX12" fmla="*/ 603682 w 1509204"/>
                  <a:gd name="connsiteY12" fmla="*/ 461639 h 798990"/>
                  <a:gd name="connsiteX13" fmla="*/ 914400 w 1509204"/>
                  <a:gd name="connsiteY13" fmla="*/ 204186 h 798990"/>
                  <a:gd name="connsiteX14" fmla="*/ 1118586 w 1509204"/>
                  <a:gd name="connsiteY14" fmla="*/ 62144 h 798990"/>
                  <a:gd name="connsiteX15" fmla="*/ 1189608 w 1509204"/>
                  <a:gd name="connsiteY15" fmla="*/ 0 h 798990"/>
                  <a:gd name="connsiteX0" fmla="*/ 1109709 w 1429305"/>
                  <a:gd name="connsiteY0" fmla="*/ 0 h 798990"/>
                  <a:gd name="connsiteX1" fmla="*/ 1429305 w 1429305"/>
                  <a:gd name="connsiteY1" fmla="*/ 17755 h 798990"/>
                  <a:gd name="connsiteX2" fmla="*/ 674703 w 1429305"/>
                  <a:gd name="connsiteY2" fmla="*/ 648070 h 798990"/>
                  <a:gd name="connsiteX3" fmla="*/ 532660 w 1429305"/>
                  <a:gd name="connsiteY3" fmla="*/ 736847 h 798990"/>
                  <a:gd name="connsiteX4" fmla="*/ 417251 w 1429305"/>
                  <a:gd name="connsiteY4" fmla="*/ 798990 h 798990"/>
                  <a:gd name="connsiteX5" fmla="*/ 275208 w 1429305"/>
                  <a:gd name="connsiteY5" fmla="*/ 727969 h 798990"/>
                  <a:gd name="connsiteX6" fmla="*/ 124287 w 1429305"/>
                  <a:gd name="connsiteY6" fmla="*/ 594804 h 798990"/>
                  <a:gd name="connsiteX7" fmla="*/ 0 w 1429305"/>
                  <a:gd name="connsiteY7" fmla="*/ 417251 h 798990"/>
                  <a:gd name="connsiteX8" fmla="*/ 115410 w 1429305"/>
                  <a:gd name="connsiteY8" fmla="*/ 461639 h 798990"/>
                  <a:gd name="connsiteX9" fmla="*/ 239697 w 1429305"/>
                  <a:gd name="connsiteY9" fmla="*/ 541538 h 798990"/>
                  <a:gd name="connsiteX10" fmla="*/ 381740 w 1429305"/>
                  <a:gd name="connsiteY10" fmla="*/ 550416 h 798990"/>
                  <a:gd name="connsiteX11" fmla="*/ 523783 w 1429305"/>
                  <a:gd name="connsiteY11" fmla="*/ 461639 h 798990"/>
                  <a:gd name="connsiteX12" fmla="*/ 834501 w 1429305"/>
                  <a:gd name="connsiteY12" fmla="*/ 204186 h 798990"/>
                  <a:gd name="connsiteX13" fmla="*/ 1038687 w 1429305"/>
                  <a:gd name="connsiteY13" fmla="*/ 62144 h 798990"/>
                  <a:gd name="connsiteX14" fmla="*/ 1109709 w 1429305"/>
                  <a:gd name="connsiteY14" fmla="*/ 0 h 798990"/>
                  <a:gd name="connsiteX0" fmla="*/ 994299 w 1313895"/>
                  <a:gd name="connsiteY0" fmla="*/ 0 h 798990"/>
                  <a:gd name="connsiteX1" fmla="*/ 1313895 w 1313895"/>
                  <a:gd name="connsiteY1" fmla="*/ 17755 h 798990"/>
                  <a:gd name="connsiteX2" fmla="*/ 559293 w 1313895"/>
                  <a:gd name="connsiteY2" fmla="*/ 648070 h 798990"/>
                  <a:gd name="connsiteX3" fmla="*/ 417250 w 1313895"/>
                  <a:gd name="connsiteY3" fmla="*/ 736847 h 798990"/>
                  <a:gd name="connsiteX4" fmla="*/ 301841 w 1313895"/>
                  <a:gd name="connsiteY4" fmla="*/ 798990 h 798990"/>
                  <a:gd name="connsiteX5" fmla="*/ 159798 w 1313895"/>
                  <a:gd name="connsiteY5" fmla="*/ 727969 h 798990"/>
                  <a:gd name="connsiteX6" fmla="*/ 8877 w 1313895"/>
                  <a:gd name="connsiteY6" fmla="*/ 594804 h 798990"/>
                  <a:gd name="connsiteX7" fmla="*/ 0 w 1313895"/>
                  <a:gd name="connsiteY7" fmla="*/ 461639 h 798990"/>
                  <a:gd name="connsiteX8" fmla="*/ 124287 w 1313895"/>
                  <a:gd name="connsiteY8" fmla="*/ 541538 h 798990"/>
                  <a:gd name="connsiteX9" fmla="*/ 266330 w 1313895"/>
                  <a:gd name="connsiteY9" fmla="*/ 550416 h 798990"/>
                  <a:gd name="connsiteX10" fmla="*/ 408373 w 1313895"/>
                  <a:gd name="connsiteY10" fmla="*/ 461639 h 798990"/>
                  <a:gd name="connsiteX11" fmla="*/ 719091 w 1313895"/>
                  <a:gd name="connsiteY11" fmla="*/ 204186 h 798990"/>
                  <a:gd name="connsiteX12" fmla="*/ 923277 w 1313895"/>
                  <a:gd name="connsiteY12" fmla="*/ 62144 h 798990"/>
                  <a:gd name="connsiteX13" fmla="*/ 994299 w 1313895"/>
                  <a:gd name="connsiteY13" fmla="*/ 0 h 798990"/>
                  <a:gd name="connsiteX0" fmla="*/ 115489 w 1305097"/>
                  <a:gd name="connsiteY0" fmla="*/ 541538 h 798990"/>
                  <a:gd name="connsiteX1" fmla="*/ 257532 w 1305097"/>
                  <a:gd name="connsiteY1" fmla="*/ 550416 h 798990"/>
                  <a:gd name="connsiteX2" fmla="*/ 399575 w 1305097"/>
                  <a:gd name="connsiteY2" fmla="*/ 461639 h 798990"/>
                  <a:gd name="connsiteX3" fmla="*/ 710293 w 1305097"/>
                  <a:gd name="connsiteY3" fmla="*/ 204186 h 798990"/>
                  <a:gd name="connsiteX4" fmla="*/ 914479 w 1305097"/>
                  <a:gd name="connsiteY4" fmla="*/ 62144 h 798990"/>
                  <a:gd name="connsiteX5" fmla="*/ 985501 w 1305097"/>
                  <a:gd name="connsiteY5" fmla="*/ 0 h 798990"/>
                  <a:gd name="connsiteX6" fmla="*/ 1305097 w 1305097"/>
                  <a:gd name="connsiteY6" fmla="*/ 17755 h 798990"/>
                  <a:gd name="connsiteX7" fmla="*/ 550495 w 1305097"/>
                  <a:gd name="connsiteY7" fmla="*/ 648070 h 798990"/>
                  <a:gd name="connsiteX8" fmla="*/ 408452 w 1305097"/>
                  <a:gd name="connsiteY8" fmla="*/ 736847 h 798990"/>
                  <a:gd name="connsiteX9" fmla="*/ 293043 w 1305097"/>
                  <a:gd name="connsiteY9" fmla="*/ 798990 h 798990"/>
                  <a:gd name="connsiteX10" fmla="*/ 151000 w 1305097"/>
                  <a:gd name="connsiteY10" fmla="*/ 727969 h 798990"/>
                  <a:gd name="connsiteX11" fmla="*/ 79 w 1305097"/>
                  <a:gd name="connsiteY11" fmla="*/ 594804 h 798990"/>
                  <a:gd name="connsiteX12" fmla="*/ 78707 w 1305097"/>
                  <a:gd name="connsiteY12" fmla="*/ 537552 h 798990"/>
                  <a:gd name="connsiteX0" fmla="*/ 115410 w 1305018"/>
                  <a:gd name="connsiteY0" fmla="*/ 541538 h 798990"/>
                  <a:gd name="connsiteX1" fmla="*/ 257453 w 1305018"/>
                  <a:gd name="connsiteY1" fmla="*/ 550416 h 798990"/>
                  <a:gd name="connsiteX2" fmla="*/ 399496 w 1305018"/>
                  <a:gd name="connsiteY2" fmla="*/ 461639 h 798990"/>
                  <a:gd name="connsiteX3" fmla="*/ 710214 w 1305018"/>
                  <a:gd name="connsiteY3" fmla="*/ 204186 h 798990"/>
                  <a:gd name="connsiteX4" fmla="*/ 914400 w 1305018"/>
                  <a:gd name="connsiteY4" fmla="*/ 62144 h 798990"/>
                  <a:gd name="connsiteX5" fmla="*/ 985422 w 1305018"/>
                  <a:gd name="connsiteY5" fmla="*/ 0 h 798990"/>
                  <a:gd name="connsiteX6" fmla="*/ 1305018 w 1305018"/>
                  <a:gd name="connsiteY6" fmla="*/ 17755 h 798990"/>
                  <a:gd name="connsiteX7" fmla="*/ 550416 w 1305018"/>
                  <a:gd name="connsiteY7" fmla="*/ 648070 h 798990"/>
                  <a:gd name="connsiteX8" fmla="*/ 408373 w 1305018"/>
                  <a:gd name="connsiteY8" fmla="*/ 736847 h 798990"/>
                  <a:gd name="connsiteX9" fmla="*/ 292964 w 1305018"/>
                  <a:gd name="connsiteY9" fmla="*/ 798990 h 798990"/>
                  <a:gd name="connsiteX10" fmla="*/ 150921 w 1305018"/>
                  <a:gd name="connsiteY10" fmla="*/ 727969 h 798990"/>
                  <a:gd name="connsiteX11" fmla="*/ 0 w 1305018"/>
                  <a:gd name="connsiteY11" fmla="*/ 594804 h 798990"/>
                  <a:gd name="connsiteX0" fmla="*/ 0 w 1189608"/>
                  <a:gd name="connsiteY0" fmla="*/ 541538 h 798990"/>
                  <a:gd name="connsiteX1" fmla="*/ 142043 w 1189608"/>
                  <a:gd name="connsiteY1" fmla="*/ 550416 h 798990"/>
                  <a:gd name="connsiteX2" fmla="*/ 284086 w 1189608"/>
                  <a:gd name="connsiteY2" fmla="*/ 461639 h 798990"/>
                  <a:gd name="connsiteX3" fmla="*/ 594804 w 1189608"/>
                  <a:gd name="connsiteY3" fmla="*/ 204186 h 798990"/>
                  <a:gd name="connsiteX4" fmla="*/ 798990 w 1189608"/>
                  <a:gd name="connsiteY4" fmla="*/ 62144 h 798990"/>
                  <a:gd name="connsiteX5" fmla="*/ 870012 w 1189608"/>
                  <a:gd name="connsiteY5" fmla="*/ 0 h 798990"/>
                  <a:gd name="connsiteX6" fmla="*/ 1189608 w 1189608"/>
                  <a:gd name="connsiteY6" fmla="*/ 17755 h 798990"/>
                  <a:gd name="connsiteX7" fmla="*/ 435006 w 1189608"/>
                  <a:gd name="connsiteY7" fmla="*/ 648070 h 798990"/>
                  <a:gd name="connsiteX8" fmla="*/ 292963 w 1189608"/>
                  <a:gd name="connsiteY8" fmla="*/ 736847 h 798990"/>
                  <a:gd name="connsiteX9" fmla="*/ 177554 w 1189608"/>
                  <a:gd name="connsiteY9" fmla="*/ 798990 h 798990"/>
                  <a:gd name="connsiteX10" fmla="*/ 35511 w 1189608"/>
                  <a:gd name="connsiteY10" fmla="*/ 727969 h 798990"/>
                  <a:gd name="connsiteX0" fmla="*/ 106532 w 1154097"/>
                  <a:gd name="connsiteY0" fmla="*/ 550416 h 798990"/>
                  <a:gd name="connsiteX1" fmla="*/ 248575 w 1154097"/>
                  <a:gd name="connsiteY1" fmla="*/ 461639 h 798990"/>
                  <a:gd name="connsiteX2" fmla="*/ 559293 w 1154097"/>
                  <a:gd name="connsiteY2" fmla="*/ 204186 h 798990"/>
                  <a:gd name="connsiteX3" fmla="*/ 763479 w 1154097"/>
                  <a:gd name="connsiteY3" fmla="*/ 62144 h 798990"/>
                  <a:gd name="connsiteX4" fmla="*/ 834501 w 1154097"/>
                  <a:gd name="connsiteY4" fmla="*/ 0 h 798990"/>
                  <a:gd name="connsiteX5" fmla="*/ 1154097 w 1154097"/>
                  <a:gd name="connsiteY5" fmla="*/ 17755 h 798990"/>
                  <a:gd name="connsiteX6" fmla="*/ 399495 w 1154097"/>
                  <a:gd name="connsiteY6" fmla="*/ 648070 h 798990"/>
                  <a:gd name="connsiteX7" fmla="*/ 257452 w 1154097"/>
                  <a:gd name="connsiteY7" fmla="*/ 736847 h 798990"/>
                  <a:gd name="connsiteX8" fmla="*/ 142043 w 1154097"/>
                  <a:gd name="connsiteY8" fmla="*/ 798990 h 798990"/>
                  <a:gd name="connsiteX9" fmla="*/ 0 w 1154097"/>
                  <a:gd name="connsiteY9" fmla="*/ 727969 h 798990"/>
                  <a:gd name="connsiteX0" fmla="*/ 248575 w 1154097"/>
                  <a:gd name="connsiteY0" fmla="*/ 461639 h 798990"/>
                  <a:gd name="connsiteX1" fmla="*/ 559293 w 1154097"/>
                  <a:gd name="connsiteY1" fmla="*/ 204186 h 798990"/>
                  <a:gd name="connsiteX2" fmla="*/ 763479 w 1154097"/>
                  <a:gd name="connsiteY2" fmla="*/ 62144 h 798990"/>
                  <a:gd name="connsiteX3" fmla="*/ 834501 w 1154097"/>
                  <a:gd name="connsiteY3" fmla="*/ 0 h 798990"/>
                  <a:gd name="connsiteX4" fmla="*/ 1154097 w 1154097"/>
                  <a:gd name="connsiteY4" fmla="*/ 17755 h 798990"/>
                  <a:gd name="connsiteX5" fmla="*/ 399495 w 1154097"/>
                  <a:gd name="connsiteY5" fmla="*/ 648070 h 798990"/>
                  <a:gd name="connsiteX6" fmla="*/ 257452 w 1154097"/>
                  <a:gd name="connsiteY6" fmla="*/ 736847 h 798990"/>
                  <a:gd name="connsiteX7" fmla="*/ 142043 w 1154097"/>
                  <a:gd name="connsiteY7" fmla="*/ 798990 h 798990"/>
                  <a:gd name="connsiteX8" fmla="*/ 0 w 1154097"/>
                  <a:gd name="connsiteY8" fmla="*/ 727969 h 798990"/>
                  <a:gd name="connsiteX0" fmla="*/ 248575 w 1252541"/>
                  <a:gd name="connsiteY0" fmla="*/ 481840 h 819191"/>
                  <a:gd name="connsiteX1" fmla="*/ 559293 w 1252541"/>
                  <a:gd name="connsiteY1" fmla="*/ 224387 h 819191"/>
                  <a:gd name="connsiteX2" fmla="*/ 763479 w 1252541"/>
                  <a:gd name="connsiteY2" fmla="*/ 82345 h 819191"/>
                  <a:gd name="connsiteX3" fmla="*/ 834501 w 1252541"/>
                  <a:gd name="connsiteY3" fmla="*/ 20201 h 819191"/>
                  <a:gd name="connsiteX4" fmla="*/ 1252541 w 1252541"/>
                  <a:gd name="connsiteY4" fmla="*/ 0 h 819191"/>
                  <a:gd name="connsiteX5" fmla="*/ 399495 w 1252541"/>
                  <a:gd name="connsiteY5" fmla="*/ 668271 h 819191"/>
                  <a:gd name="connsiteX6" fmla="*/ 257452 w 1252541"/>
                  <a:gd name="connsiteY6" fmla="*/ 757048 h 819191"/>
                  <a:gd name="connsiteX7" fmla="*/ 142043 w 1252541"/>
                  <a:gd name="connsiteY7" fmla="*/ 819191 h 819191"/>
                  <a:gd name="connsiteX8" fmla="*/ 0 w 1252541"/>
                  <a:gd name="connsiteY8" fmla="*/ 748170 h 819191"/>
                  <a:gd name="connsiteX0" fmla="*/ 248575 w 1252541"/>
                  <a:gd name="connsiteY0" fmla="*/ 481840 h 819191"/>
                  <a:gd name="connsiteX1" fmla="*/ 559293 w 1252541"/>
                  <a:gd name="connsiteY1" fmla="*/ 224387 h 819191"/>
                  <a:gd name="connsiteX2" fmla="*/ 763479 w 1252541"/>
                  <a:gd name="connsiteY2" fmla="*/ 82345 h 819191"/>
                  <a:gd name="connsiteX3" fmla="*/ 801686 w 1252541"/>
                  <a:gd name="connsiteY3" fmla="*/ 1223 h 819191"/>
                  <a:gd name="connsiteX4" fmla="*/ 1252541 w 1252541"/>
                  <a:gd name="connsiteY4" fmla="*/ 0 h 819191"/>
                  <a:gd name="connsiteX5" fmla="*/ 399495 w 1252541"/>
                  <a:gd name="connsiteY5" fmla="*/ 668271 h 819191"/>
                  <a:gd name="connsiteX6" fmla="*/ 257452 w 1252541"/>
                  <a:gd name="connsiteY6" fmla="*/ 757048 h 819191"/>
                  <a:gd name="connsiteX7" fmla="*/ 142043 w 1252541"/>
                  <a:gd name="connsiteY7" fmla="*/ 819191 h 819191"/>
                  <a:gd name="connsiteX8" fmla="*/ 0 w 1252541"/>
                  <a:gd name="connsiteY8" fmla="*/ 748170 h 819191"/>
                  <a:gd name="connsiteX0" fmla="*/ 248575 w 1252541"/>
                  <a:gd name="connsiteY0" fmla="*/ 481840 h 819191"/>
                  <a:gd name="connsiteX1" fmla="*/ 559293 w 1252541"/>
                  <a:gd name="connsiteY1" fmla="*/ 224387 h 819191"/>
                  <a:gd name="connsiteX2" fmla="*/ 697850 w 1252541"/>
                  <a:gd name="connsiteY2" fmla="*/ 91834 h 819191"/>
                  <a:gd name="connsiteX3" fmla="*/ 801686 w 1252541"/>
                  <a:gd name="connsiteY3" fmla="*/ 1223 h 819191"/>
                  <a:gd name="connsiteX4" fmla="*/ 1252541 w 1252541"/>
                  <a:gd name="connsiteY4" fmla="*/ 0 h 819191"/>
                  <a:gd name="connsiteX5" fmla="*/ 399495 w 1252541"/>
                  <a:gd name="connsiteY5" fmla="*/ 668271 h 819191"/>
                  <a:gd name="connsiteX6" fmla="*/ 257452 w 1252541"/>
                  <a:gd name="connsiteY6" fmla="*/ 757048 h 819191"/>
                  <a:gd name="connsiteX7" fmla="*/ 142043 w 1252541"/>
                  <a:gd name="connsiteY7" fmla="*/ 819191 h 819191"/>
                  <a:gd name="connsiteX8" fmla="*/ 0 w 1252541"/>
                  <a:gd name="connsiteY8" fmla="*/ 748170 h 819191"/>
                  <a:gd name="connsiteX0" fmla="*/ 303266 w 1252541"/>
                  <a:gd name="connsiteY0" fmla="*/ 510307 h 819191"/>
                  <a:gd name="connsiteX1" fmla="*/ 559293 w 1252541"/>
                  <a:gd name="connsiteY1" fmla="*/ 224387 h 819191"/>
                  <a:gd name="connsiteX2" fmla="*/ 697850 w 1252541"/>
                  <a:gd name="connsiteY2" fmla="*/ 91834 h 819191"/>
                  <a:gd name="connsiteX3" fmla="*/ 801686 w 1252541"/>
                  <a:gd name="connsiteY3" fmla="*/ 1223 h 819191"/>
                  <a:gd name="connsiteX4" fmla="*/ 1252541 w 1252541"/>
                  <a:gd name="connsiteY4" fmla="*/ 0 h 819191"/>
                  <a:gd name="connsiteX5" fmla="*/ 399495 w 1252541"/>
                  <a:gd name="connsiteY5" fmla="*/ 668271 h 819191"/>
                  <a:gd name="connsiteX6" fmla="*/ 257452 w 1252541"/>
                  <a:gd name="connsiteY6" fmla="*/ 757048 h 819191"/>
                  <a:gd name="connsiteX7" fmla="*/ 142043 w 1252541"/>
                  <a:gd name="connsiteY7" fmla="*/ 819191 h 819191"/>
                  <a:gd name="connsiteX8" fmla="*/ 0 w 1252541"/>
                  <a:gd name="connsiteY8" fmla="*/ 748170 h 819191"/>
                  <a:gd name="connsiteX0" fmla="*/ 303266 w 1132221"/>
                  <a:gd name="connsiteY0" fmla="*/ 509084 h 817968"/>
                  <a:gd name="connsiteX1" fmla="*/ 559293 w 1132221"/>
                  <a:gd name="connsiteY1" fmla="*/ 223164 h 817968"/>
                  <a:gd name="connsiteX2" fmla="*/ 697850 w 1132221"/>
                  <a:gd name="connsiteY2" fmla="*/ 90611 h 817968"/>
                  <a:gd name="connsiteX3" fmla="*/ 801686 w 1132221"/>
                  <a:gd name="connsiteY3" fmla="*/ 0 h 817968"/>
                  <a:gd name="connsiteX4" fmla="*/ 1132221 w 1132221"/>
                  <a:gd name="connsiteY4" fmla="*/ 122135 h 817968"/>
                  <a:gd name="connsiteX5" fmla="*/ 399495 w 1132221"/>
                  <a:gd name="connsiteY5" fmla="*/ 667048 h 817968"/>
                  <a:gd name="connsiteX6" fmla="*/ 257452 w 1132221"/>
                  <a:gd name="connsiteY6" fmla="*/ 755825 h 817968"/>
                  <a:gd name="connsiteX7" fmla="*/ 142043 w 1132221"/>
                  <a:gd name="connsiteY7" fmla="*/ 817968 h 817968"/>
                  <a:gd name="connsiteX8" fmla="*/ 0 w 1132221"/>
                  <a:gd name="connsiteY8" fmla="*/ 746947 h 81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221" h="817968">
                    <a:moveTo>
                      <a:pt x="303266" y="509084"/>
                    </a:moveTo>
                    <a:lnTo>
                      <a:pt x="559293" y="223164"/>
                    </a:lnTo>
                    <a:lnTo>
                      <a:pt x="697850" y="90611"/>
                    </a:lnTo>
                    <a:lnTo>
                      <a:pt x="801686" y="0"/>
                    </a:lnTo>
                    <a:lnTo>
                      <a:pt x="1132221" y="122135"/>
                    </a:lnTo>
                    <a:lnTo>
                      <a:pt x="399495" y="667048"/>
                    </a:lnTo>
                    <a:lnTo>
                      <a:pt x="257452" y="755825"/>
                    </a:lnTo>
                    <a:lnTo>
                      <a:pt x="142043" y="817968"/>
                    </a:lnTo>
                    <a:lnTo>
                      <a:pt x="0" y="746947"/>
                    </a:lnTo>
                  </a:path>
                </a:pathLst>
              </a:custGeom>
              <a:solidFill>
                <a:srgbClr val="92D05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265766" y="2647549"/>
                <a:ext cx="2192785" cy="1331651"/>
              </a:xfrm>
              <a:custGeom>
                <a:avLst/>
                <a:gdLst>
                  <a:gd name="connsiteX0" fmla="*/ 0 w 2192785"/>
                  <a:gd name="connsiteY0" fmla="*/ 1331651 h 1331651"/>
                  <a:gd name="connsiteX1" fmla="*/ 719092 w 2192785"/>
                  <a:gd name="connsiteY1" fmla="*/ 1074198 h 1331651"/>
                  <a:gd name="connsiteX2" fmla="*/ 1429305 w 2192785"/>
                  <a:gd name="connsiteY2" fmla="*/ 621437 h 1331651"/>
                  <a:gd name="connsiteX3" fmla="*/ 2192785 w 2192785"/>
                  <a:gd name="connsiteY3" fmla="*/ 8878 h 1331651"/>
                  <a:gd name="connsiteX4" fmla="*/ 1287262 w 2192785"/>
                  <a:gd name="connsiteY4" fmla="*/ 0 h 1331651"/>
                  <a:gd name="connsiteX5" fmla="*/ 719092 w 2192785"/>
                  <a:gd name="connsiteY5" fmla="*/ 763480 h 1331651"/>
                  <a:gd name="connsiteX6" fmla="*/ 284086 w 2192785"/>
                  <a:gd name="connsiteY6" fmla="*/ 1136342 h 1331651"/>
                  <a:gd name="connsiteX7" fmla="*/ 0 w 2192785"/>
                  <a:gd name="connsiteY7" fmla="*/ 1331651 h 1331651"/>
                  <a:gd name="connsiteX0" fmla="*/ 0 w 2192785"/>
                  <a:gd name="connsiteY0" fmla="*/ 1331651 h 1331651"/>
                  <a:gd name="connsiteX1" fmla="*/ 719092 w 2192785"/>
                  <a:gd name="connsiteY1" fmla="*/ 1074198 h 1331651"/>
                  <a:gd name="connsiteX2" fmla="*/ 1429305 w 2192785"/>
                  <a:gd name="connsiteY2" fmla="*/ 621437 h 1331651"/>
                  <a:gd name="connsiteX3" fmla="*/ 2192785 w 2192785"/>
                  <a:gd name="connsiteY3" fmla="*/ 8878 h 1331651"/>
                  <a:gd name="connsiteX4" fmla="*/ 1367161 w 2192785"/>
                  <a:gd name="connsiteY4" fmla="*/ 0 h 1331651"/>
                  <a:gd name="connsiteX5" fmla="*/ 719092 w 2192785"/>
                  <a:gd name="connsiteY5" fmla="*/ 763480 h 1331651"/>
                  <a:gd name="connsiteX6" fmla="*/ 284086 w 2192785"/>
                  <a:gd name="connsiteY6" fmla="*/ 1136342 h 1331651"/>
                  <a:gd name="connsiteX7" fmla="*/ 0 w 2192785"/>
                  <a:gd name="connsiteY7" fmla="*/ 1331651 h 133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2785" h="1331651">
                    <a:moveTo>
                      <a:pt x="0" y="1331651"/>
                    </a:moveTo>
                    <a:lnTo>
                      <a:pt x="719092" y="1074198"/>
                    </a:lnTo>
                    <a:lnTo>
                      <a:pt x="1429305" y="621437"/>
                    </a:lnTo>
                    <a:lnTo>
                      <a:pt x="2192785" y="8878"/>
                    </a:lnTo>
                    <a:lnTo>
                      <a:pt x="1367161" y="0"/>
                    </a:lnTo>
                    <a:lnTo>
                      <a:pt x="719092" y="763480"/>
                    </a:lnTo>
                    <a:lnTo>
                      <a:pt x="284086" y="1136342"/>
                    </a:lnTo>
                    <a:lnTo>
                      <a:pt x="0" y="1331651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5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4470" y="2766060"/>
                <a:ext cx="7784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Aging</a:t>
                </a:r>
              </a:p>
              <a:p>
                <a:pPr algn="ctr"/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System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2663143" y="2675112"/>
                <a:ext cx="963431" cy="242656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2667000" y="2452456"/>
                <a:ext cx="963431" cy="205832"/>
              </a:xfrm>
              <a:prstGeom prst="line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3" idx="0"/>
              </p:cNvCxnSpPr>
              <p:nvPr/>
            </p:nvCxnSpPr>
            <p:spPr>
              <a:xfrm>
                <a:off x="3626574" y="2462807"/>
                <a:ext cx="7806" cy="21315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367365" y="4218503"/>
                <a:ext cx="656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Event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3622785" y="2822118"/>
                <a:ext cx="30958" cy="1430675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4825467" y="2476500"/>
                <a:ext cx="718236" cy="3395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4825467" y="2917768"/>
                <a:ext cx="701038" cy="668763"/>
              </a:xfrm>
              <a:prstGeom prst="straightConnector1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54859" y="1111339"/>
            <a:ext cx="7524972" cy="13716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600"/>
              </a:spcBef>
              <a:buNone/>
            </a:pPr>
            <a:r>
              <a:rPr lang="en-US" sz="2000" dirty="0" smtClean="0"/>
              <a:t>Maintain acceptable levels of functionality during and after disruptive events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2000" dirty="0" smtClean="0"/>
              <a:t>Recover full functionality within a specified period of time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irlch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157028"/>
            <a:ext cx="3669334" cy="35651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67100" y="3127770"/>
            <a:ext cx="1676400" cy="16002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47713" y="293688"/>
            <a:ext cx="7685087" cy="1030287"/>
          </a:xfrm>
        </p:spPr>
        <p:txBody>
          <a:bodyPr/>
          <a:lstStyle/>
          <a:p>
            <a:r>
              <a:rPr lang="en-US" sz="2800" dirty="0" smtClean="0"/>
              <a:t>Community Needs Drive Functional Requirements for Buildings and Infrastructure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95700" y="3544669"/>
            <a:ext cx="1447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Functional</a:t>
            </a:r>
          </a:p>
          <a:p>
            <a:r>
              <a:rPr lang="en-US" dirty="0" smtClean="0">
                <a:latin typeface="Arial Narrow"/>
                <a:cs typeface="Arial Narrow"/>
              </a:rPr>
              <a:t>Requirements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7" name="Picture 6" descr="bizgovi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101851"/>
            <a:ext cx="4111748" cy="342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0050" y="4927600"/>
            <a:ext cx="14922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CE6F2"/>
                </a:solidFill>
                <a:latin typeface="Arial Narrow"/>
                <a:cs typeface="Arial Narrow"/>
              </a:rPr>
              <a:t>Business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2647950"/>
            <a:ext cx="14922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Government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00" y="2800350"/>
            <a:ext cx="14922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Citizens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750" y="5187950"/>
            <a:ext cx="14922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Industry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950" y="2489200"/>
            <a:ext cx="18859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Transportation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2850" y="2578100"/>
            <a:ext cx="11747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Energy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768850"/>
            <a:ext cx="11747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Structures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7850" y="5416550"/>
            <a:ext cx="11747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Water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0800" y="4127500"/>
            <a:ext cx="1885950" cy="338554"/>
          </a:xfrm>
          <a:prstGeom prst="rect">
            <a:avLst/>
          </a:prstGeom>
          <a:noFill/>
          <a:effectLst>
            <a:outerShdw blurRad="69850" dist="508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DCE6F2"/>
                </a:solidFill>
                <a:latin typeface="Arial Narrow"/>
                <a:cs typeface="Arial Narrow"/>
              </a:rPr>
              <a:t>Communications</a:t>
            </a:r>
            <a:endParaRPr lang="en-US" sz="1600" dirty="0">
              <a:solidFill>
                <a:srgbClr val="DCE6F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129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FRL Presentatio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BAB588FC4C146AFF48CBFCFB53E49" ma:contentTypeVersion="1" ma:contentTypeDescription="Create a new document." ma:contentTypeScope="" ma:versionID="9612af3476164f1102b3a19db20bf73a">
  <xsd:schema xmlns:xsd="http://www.w3.org/2001/XMLSchema" xmlns:xs="http://www.w3.org/2001/XMLSchema" xmlns:p="http://schemas.microsoft.com/office/2006/metadata/properties" xmlns:ns3="3dda73fa-ea7f-490c-a3e5-323d317b8993" targetNamespace="http://schemas.microsoft.com/office/2006/metadata/properties" ma:root="true" ma:fieldsID="35bde4c4add80dcca228e0db6dfa0850" ns3:_="">
    <xsd:import namespace="3dda73fa-ea7f-490c-a3e5-323d317b899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a73fa-ea7f-490c-a3e5-323d317b89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5E7F82-F492-4F42-A68B-64112FC6B751}"/>
</file>

<file path=customXml/itemProps2.xml><?xml version="1.0" encoding="utf-8"?>
<ds:datastoreItem xmlns:ds="http://schemas.openxmlformats.org/officeDocument/2006/customXml" ds:itemID="{B503D29B-B3A4-4216-99F8-511E536CCE7C}"/>
</file>

<file path=customXml/itemProps3.xml><?xml version="1.0" encoding="utf-8"?>
<ds:datastoreItem xmlns:ds="http://schemas.openxmlformats.org/officeDocument/2006/customXml" ds:itemID="{ECA46062-ED47-414F-94AD-D2D2E35710FE}"/>
</file>

<file path=docProps/app.xml><?xml version="1.0" encoding="utf-8"?>
<Properties xmlns="http://schemas.openxmlformats.org/officeDocument/2006/extended-properties" xmlns:vt="http://schemas.openxmlformats.org/officeDocument/2006/docPropsVTypes">
  <Template>Disaster Resilience-Cauffman UJNR</Template>
  <TotalTime>44694</TotalTime>
  <Words>1339</Words>
  <Application>Microsoft Office PowerPoint</Application>
  <PresentationFormat>On-screen Show (4:3)</PresentationFormat>
  <Paragraphs>189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NSFRL Presentation</vt:lpstr>
      <vt:lpstr>Community Disaster Resilience </vt:lpstr>
      <vt:lpstr>What is the Problem?</vt:lpstr>
      <vt:lpstr>PowerPoint Presentation</vt:lpstr>
      <vt:lpstr>Why NIST?</vt:lpstr>
      <vt:lpstr>Why NIST?</vt:lpstr>
      <vt:lpstr>What is Disaster Resilience?</vt:lpstr>
      <vt:lpstr>What is a Community?</vt:lpstr>
      <vt:lpstr>Resilience Concept</vt:lpstr>
      <vt:lpstr>Community Needs Drive Functional Requirements for Buildings and Infrastructure</vt:lpstr>
      <vt:lpstr>Community Resilience for the Built Environment</vt:lpstr>
      <vt:lpstr>Attributes of Resilience</vt:lpstr>
      <vt:lpstr>Attributes of Resilience (Cont.)</vt:lpstr>
      <vt:lpstr>Performance Levels for After-Event Evaluation</vt:lpstr>
      <vt:lpstr>Performance Levels for After-Event Evaluations</vt:lpstr>
      <vt:lpstr>NIST Community Resilience Program</vt:lpstr>
      <vt:lpstr>Framework Development Process</vt:lpstr>
      <vt:lpstr>Disaster Resilience Fellows</vt:lpstr>
      <vt:lpstr>Community Resilience R&amp;D Community Resilience Assessment</vt:lpstr>
      <vt:lpstr>Community Resilience R&amp;D  Economic Analysis Tools</vt:lpstr>
      <vt:lpstr>Community Resilience R&amp;D Systems Modeling</vt:lpstr>
      <vt:lpstr>Concluding Remarks</vt:lpstr>
      <vt:lpstr>NIST Contacts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Resilient Buildings, Infrastructure, and Communities</dc:title>
  <dc:creator>Stephen A. Cauffman</dc:creator>
  <cp:lastModifiedBy>Stephen A. Cauffman</cp:lastModifiedBy>
  <cp:revision>179</cp:revision>
  <cp:lastPrinted>2014-03-07T19:03:54Z</cp:lastPrinted>
  <dcterms:created xsi:type="dcterms:W3CDTF">2014-03-06T12:16:50Z</dcterms:created>
  <dcterms:modified xsi:type="dcterms:W3CDTF">2014-10-21T17:08:36Z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0x010100E74BAB588FC4C146AFF48CBFCFB53E49</vt:lpwstr>
  </property>
</Properties>
</file>